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302" r:id="rId2"/>
    <p:sldId id="262" r:id="rId3"/>
    <p:sldId id="266" r:id="rId4"/>
    <p:sldId id="267" r:id="rId5"/>
    <p:sldId id="268" r:id="rId6"/>
    <p:sldId id="265" r:id="rId7"/>
    <p:sldId id="263" r:id="rId8"/>
    <p:sldId id="264" r:id="rId9"/>
    <p:sldId id="257" r:id="rId10"/>
    <p:sldId id="258" r:id="rId11"/>
    <p:sldId id="259" r:id="rId12"/>
    <p:sldId id="260" r:id="rId13"/>
    <p:sldId id="261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65D3F-3991-4EEB-810B-3164F061C2E9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6F681-0334-4ABA-93EF-CA3300337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64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EED721B-8E3A-4FF7-95B9-D228A3263622}" type="slidenum">
              <a:rPr lang="en-US">
                <a:latin typeface="Arial" panose="020B0604020202020204" pitchFamily="34" charset="0"/>
              </a:rPr>
              <a:pPr eaLnBrk="1" hangingPunct="1"/>
              <a:t>1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75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D82C5AC-92F2-42AE-98FD-D9E68FF755C4}" type="slidenum">
              <a:rPr lang="en-US" sz="1200">
                <a:latin typeface="Arial" panose="020B0604020202020204" pitchFamily="34" charset="0"/>
              </a:rPr>
              <a:pPr algn="r" eaLnBrk="1" hangingPunct="1"/>
              <a:t>10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57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A78DAA0-3FAA-4E22-B7D0-84D6DF878B11}" type="slidenum">
              <a:rPr lang="en-US" sz="1200">
                <a:latin typeface="Arial" panose="020B0604020202020204" pitchFamily="34" charset="0"/>
              </a:rPr>
              <a:pPr algn="r" eaLnBrk="1" hangingPunct="1"/>
              <a:t>11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166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5F4C08B-D1C5-4F7C-ACDF-9B0EC6FCD972}" type="slidenum">
              <a:rPr lang="en-US">
                <a:latin typeface="Arial" panose="020B0604020202020204" pitchFamily="34" charset="0"/>
              </a:rPr>
              <a:pPr eaLnBrk="1" hangingPunct="1"/>
              <a:t>12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75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93EFCD-96B3-4002-A7CD-EB61B8055586}" type="slidenum">
              <a:rPr lang="en-US">
                <a:latin typeface="Arial" panose="020B0604020202020204" pitchFamily="34" charset="0"/>
              </a:rPr>
              <a:pPr eaLnBrk="1" hangingPunct="1"/>
              <a:t>13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630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B348768-B628-40DC-9077-FBEBC037FF64}" type="slidenum">
              <a:rPr lang="en-US" sz="1200">
                <a:latin typeface="Arial" panose="020B0604020202020204" pitchFamily="34" charset="0"/>
              </a:rPr>
              <a:pPr algn="r" eaLnBrk="1" hangingPunct="1"/>
              <a:t>14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20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B348768-B628-40DC-9077-FBEBC037FF64}" type="slidenum">
              <a:rPr lang="en-US" sz="1200">
                <a:latin typeface="Arial" panose="020B0604020202020204" pitchFamily="34" charset="0"/>
              </a:rPr>
              <a:pPr algn="r" eaLnBrk="1" hangingPunct="1"/>
              <a:t>15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082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E51CF1D-7EB7-42C9-AFD7-EAD8134A4400}" type="slidenum">
              <a:rPr lang="en-US" sz="1200">
                <a:latin typeface="Arial" panose="020B0604020202020204" pitchFamily="34" charset="0"/>
              </a:rPr>
              <a:pPr algn="r" eaLnBrk="1" hangingPunct="1"/>
              <a:t>16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6580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860BD05-2841-4659-A516-C46E9EA2BB01}" type="slidenum">
              <a:rPr lang="en-US" sz="1200">
                <a:latin typeface="Arial" panose="020B0604020202020204" pitchFamily="34" charset="0"/>
              </a:rPr>
              <a:pPr algn="r" eaLnBrk="1" hangingPunct="1"/>
              <a:t>17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704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86A4602-1D49-4B21-A9E9-5794B1B51DE6}" type="slidenum">
              <a:rPr lang="en-US" sz="1200">
                <a:latin typeface="Arial" panose="020B0604020202020204" pitchFamily="34" charset="0"/>
              </a:rPr>
              <a:pPr algn="r" eaLnBrk="1" hangingPunct="1"/>
              <a:t>18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648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85C8D21-A012-4A7D-A552-C008D3E5BC96}" type="slidenum">
              <a:rPr lang="en-US">
                <a:latin typeface="Arial" panose="020B0604020202020204" pitchFamily="34" charset="0"/>
              </a:rPr>
              <a:pPr eaLnBrk="1" hangingPunct="1"/>
              <a:t>19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27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22DB6E-BF3E-4DF2-9E72-E661DA6E5AFB}" type="slidenum">
              <a:rPr lang="en-US">
                <a:latin typeface="Arial" panose="020B0604020202020204" pitchFamily="34" charset="0"/>
              </a:rPr>
              <a:pPr eaLnBrk="1" hangingPunct="1"/>
              <a:t>2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93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A8BE923-73E2-43B4-910A-24E9A94DD237}" type="slidenum">
              <a:rPr lang="en-US" sz="1200">
                <a:latin typeface="Arial" panose="020B0604020202020204" pitchFamily="34" charset="0"/>
              </a:rPr>
              <a:pPr algn="r" eaLnBrk="1" hangingPunct="1"/>
              <a:t>20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647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B3E25D9-8516-4E55-846C-9F809A293CF1}" type="slidenum">
              <a:rPr lang="en-US" sz="1200">
                <a:latin typeface="Arial" panose="020B0604020202020204" pitchFamily="34" charset="0"/>
              </a:rPr>
              <a:pPr algn="r" eaLnBrk="1" hangingPunct="1"/>
              <a:t>21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6203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602F23F-EEFF-46B7-B27E-939BBBDD5165}" type="slidenum">
              <a:rPr lang="en-US" sz="1200">
                <a:latin typeface="Arial" panose="020B0604020202020204" pitchFamily="34" charset="0"/>
              </a:rPr>
              <a:pPr algn="r" eaLnBrk="1" hangingPunct="1"/>
              <a:t>22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3490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F80277F-99B3-40A7-844F-8C40D6D2A66F}" type="slidenum">
              <a:rPr lang="en-US" sz="1200">
                <a:latin typeface="Arial" panose="020B0604020202020204" pitchFamily="34" charset="0"/>
              </a:rPr>
              <a:pPr algn="r" eaLnBrk="1" hangingPunct="1"/>
              <a:t>23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5195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FC0A38E-6EEF-4581-9926-9CDF46EE9468}" type="slidenum">
              <a:rPr lang="en-US">
                <a:latin typeface="Arial" panose="020B0604020202020204" pitchFamily="34" charset="0"/>
              </a:rPr>
              <a:pPr eaLnBrk="1" hangingPunct="1"/>
              <a:t>24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372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8E086DC-DB47-4D44-B639-068EA290BDB4}" type="slidenum">
              <a:rPr lang="en-US" sz="1200">
                <a:latin typeface="Arial" panose="020B0604020202020204" pitchFamily="34" charset="0"/>
              </a:rPr>
              <a:pPr algn="r" eaLnBrk="1" hangingPunct="1"/>
              <a:t>25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6442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E39A6D8-5D37-4B8C-9B0E-925B2563EB3F}" type="slidenum">
              <a:rPr lang="en-US" sz="1200">
                <a:latin typeface="Arial" panose="020B0604020202020204" pitchFamily="34" charset="0"/>
              </a:rPr>
              <a:pPr algn="r" eaLnBrk="1" hangingPunct="1"/>
              <a:t>26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3413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3B3FD8C-AAD7-46E0-A3AE-327929BF05FD}" type="slidenum">
              <a:rPr lang="en-US" sz="1200">
                <a:latin typeface="Arial" panose="020B0604020202020204" pitchFamily="34" charset="0"/>
              </a:rPr>
              <a:pPr algn="r" eaLnBrk="1" hangingPunct="1"/>
              <a:t>27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930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DEAF7B8-0118-4B3B-9404-296E7E25A50F}" type="slidenum">
              <a:rPr lang="en-US">
                <a:latin typeface="Arial" panose="020B0604020202020204" pitchFamily="34" charset="0"/>
              </a:rPr>
              <a:pPr eaLnBrk="1" hangingPunct="1"/>
              <a:t>28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3105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139A9D4-2324-4F08-8DBD-D9A88F592DBA}" type="slidenum">
              <a:rPr lang="en-US">
                <a:latin typeface="Arial" panose="020B0604020202020204" pitchFamily="34" charset="0"/>
              </a:rPr>
              <a:pPr eaLnBrk="1" hangingPunct="1"/>
              <a:t>29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722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22DB6E-BF3E-4DF2-9E72-E661DA6E5AFB}" type="slidenum">
              <a:rPr lang="en-US">
                <a:latin typeface="Arial" panose="020B0604020202020204" pitchFamily="34" charset="0"/>
              </a:rPr>
              <a:pPr eaLnBrk="1" hangingPunct="1"/>
              <a:t>3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7193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43147FE-A524-4E88-9F74-7D5C8DC20D4F}" type="slidenum">
              <a:rPr lang="en-US">
                <a:latin typeface="Arial" panose="020B0604020202020204" pitchFamily="34" charset="0"/>
              </a:rPr>
              <a:pPr eaLnBrk="1" hangingPunct="1"/>
              <a:t>30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5540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3DF0C7-058B-4381-BE6A-B949A23E5D85}" type="slidenum">
              <a:rPr lang="en-US">
                <a:latin typeface="Arial" panose="020B0604020202020204" pitchFamily="34" charset="0"/>
              </a:rPr>
              <a:pPr eaLnBrk="1" hangingPunct="1"/>
              <a:t>31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1557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3A75D8-8E00-4661-91C0-85F7E5C66ED6}" type="slidenum">
              <a:rPr lang="en-US">
                <a:latin typeface="Arial" panose="020B0604020202020204" pitchFamily="34" charset="0"/>
              </a:rPr>
              <a:pPr eaLnBrk="1" hangingPunct="1"/>
              <a:t>32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467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72CF57E-F093-4BFD-BC97-D65A075BE733}" type="slidenum">
              <a:rPr lang="en-US">
                <a:latin typeface="Arial" panose="020B0604020202020204" pitchFamily="34" charset="0"/>
              </a:rPr>
              <a:pPr eaLnBrk="1" hangingPunct="1"/>
              <a:t>33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316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4AF50A6-9C4D-4942-853B-2E69CEDC22B7}" type="slidenum">
              <a:rPr lang="en-US" sz="1200">
                <a:latin typeface="Arial" panose="020B0604020202020204" pitchFamily="34" charset="0"/>
              </a:rPr>
              <a:pPr algn="r" eaLnBrk="1" hangingPunct="1"/>
              <a:t>34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603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BA75CB2-251D-409C-AFD4-B8B9620FE192}" type="slidenum">
              <a:rPr lang="en-US" sz="1200">
                <a:latin typeface="Arial" panose="020B0604020202020204" pitchFamily="34" charset="0"/>
              </a:rPr>
              <a:pPr algn="r" eaLnBrk="1" hangingPunct="1"/>
              <a:t>35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8800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40DE83D-EADB-4AC3-A2AD-3C9C1842A0A0}" type="slidenum">
              <a:rPr lang="en-US" sz="1200">
                <a:latin typeface="Arial" panose="020B0604020202020204" pitchFamily="34" charset="0"/>
              </a:rPr>
              <a:pPr algn="r" eaLnBrk="1" hangingPunct="1"/>
              <a:t>36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271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8C9D8AA-3F32-42C3-A538-C4832E5E4E3E}" type="slidenum">
              <a:rPr lang="en-US" sz="1200">
                <a:latin typeface="Arial" panose="020B0604020202020204" pitchFamily="34" charset="0"/>
              </a:rPr>
              <a:pPr algn="r" eaLnBrk="1" hangingPunct="1"/>
              <a:t>37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1792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13ADE37-843F-40F6-8F73-A0824217DBEC}" type="slidenum">
              <a:rPr lang="en-US" sz="1200">
                <a:latin typeface="Arial" panose="020B0604020202020204" pitchFamily="34" charset="0"/>
              </a:rPr>
              <a:pPr algn="r" eaLnBrk="1" hangingPunct="1"/>
              <a:t>38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428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7E8ECA9-B54D-45B3-8B94-C54B7415AB36}" type="slidenum">
              <a:rPr lang="en-US" sz="1200">
                <a:latin typeface="Arial" panose="020B0604020202020204" pitchFamily="34" charset="0"/>
              </a:rPr>
              <a:pPr algn="r" eaLnBrk="1" hangingPunct="1"/>
              <a:t>39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113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22DB6E-BF3E-4DF2-9E72-E661DA6E5AFB}" type="slidenum">
              <a:rPr lang="en-US">
                <a:latin typeface="Arial" panose="020B0604020202020204" pitchFamily="34" charset="0"/>
              </a:rPr>
              <a:pPr eaLnBrk="1" hangingPunct="1"/>
              <a:t>4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186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44327E4-BE90-4DE8-B68E-7408777E9BA1}" type="slidenum">
              <a:rPr lang="en-US" sz="1200">
                <a:latin typeface="Arial" panose="020B0604020202020204" pitchFamily="34" charset="0"/>
              </a:rPr>
              <a:pPr algn="r" eaLnBrk="1" hangingPunct="1"/>
              <a:t>40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2750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65B52A5-80B3-4347-8054-2559FEC1011A}" type="slidenum">
              <a:rPr lang="en-US" sz="1200">
                <a:latin typeface="Arial" panose="020B0604020202020204" pitchFamily="34" charset="0"/>
              </a:rPr>
              <a:pPr algn="r" eaLnBrk="1" hangingPunct="1"/>
              <a:t>41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04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61A2676-A4BD-4D07-81AF-3064085D0B05}" type="slidenum">
              <a:rPr lang="en-US" sz="1200">
                <a:latin typeface="Arial" panose="020B0604020202020204" pitchFamily="34" charset="0"/>
              </a:rPr>
              <a:pPr algn="r" eaLnBrk="1" hangingPunct="1"/>
              <a:t>42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1275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FD9B938-4318-40C7-9DAD-3A0E5D0FA35B}" type="slidenum">
              <a:rPr lang="en-US" sz="1200">
                <a:latin typeface="Arial" panose="020B0604020202020204" pitchFamily="34" charset="0"/>
              </a:rPr>
              <a:pPr algn="r" eaLnBrk="1" hangingPunct="1"/>
              <a:t>43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0144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49CC6D4-0C31-4043-BDC2-B5A013C3DE8A}" type="slidenum">
              <a:rPr lang="en-US" sz="1200">
                <a:latin typeface="Arial" panose="020B0604020202020204" pitchFamily="34" charset="0"/>
              </a:rPr>
              <a:pPr algn="r" eaLnBrk="1" hangingPunct="1"/>
              <a:t>44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6746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EE007CB-5B50-4D99-AF5E-FA61C1DC2D6C}" type="slidenum">
              <a:rPr lang="en-US" sz="1200">
                <a:latin typeface="Arial" panose="020B0604020202020204" pitchFamily="34" charset="0"/>
              </a:rPr>
              <a:pPr algn="r" eaLnBrk="1" hangingPunct="1"/>
              <a:t>45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5829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15420EE-7B54-4266-BC29-3482E1946516}" type="slidenum">
              <a:rPr lang="en-US" sz="1200">
                <a:latin typeface="Arial" panose="020B0604020202020204" pitchFamily="34" charset="0"/>
              </a:rPr>
              <a:pPr algn="r" eaLnBrk="1" hangingPunct="1"/>
              <a:t>46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38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22DB6E-BF3E-4DF2-9E72-E661DA6E5AFB}" type="slidenum">
              <a:rPr lang="en-US">
                <a:latin typeface="Arial" panose="020B0604020202020204" pitchFamily="34" charset="0"/>
              </a:rPr>
              <a:pPr eaLnBrk="1" hangingPunct="1"/>
              <a:t>5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590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22DB6E-BF3E-4DF2-9E72-E661DA6E5AFB}" type="slidenum">
              <a:rPr lang="en-US">
                <a:latin typeface="Arial" panose="020B0604020202020204" pitchFamily="34" charset="0"/>
              </a:rPr>
              <a:pPr eaLnBrk="1" hangingPunct="1"/>
              <a:t>6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960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29C371-D923-4AA4-8979-8B85D2558167}" type="slidenum">
              <a:rPr lang="en-US">
                <a:latin typeface="Arial" panose="020B0604020202020204" pitchFamily="34" charset="0"/>
              </a:rPr>
              <a:pPr eaLnBrk="1" hangingPunct="1"/>
              <a:t>7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778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21E1C3-49A5-4889-9623-28615E6A7F8F}" type="slidenum">
              <a:rPr lang="en-US">
                <a:latin typeface="Arial" panose="020B0604020202020204" pitchFamily="34" charset="0"/>
              </a:rPr>
              <a:pPr eaLnBrk="1" hangingPunct="1"/>
              <a:t>8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529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FF952BE-2AAF-40C0-BC58-35BCBAA6D9D0}" type="slidenum">
              <a:rPr lang="en-US" sz="1200">
                <a:latin typeface="Arial" panose="020B0604020202020204" pitchFamily="34" charset="0"/>
              </a:rPr>
              <a:pPr algn="r" eaLnBrk="1" hangingPunct="1"/>
              <a:t>9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87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286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56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2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3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97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0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2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3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4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0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177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5B511-AE9C-4732-8EFB-FCAD4CAE8510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A680B-4076-49AF-87E0-61C46AFD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5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istantshores.org/images/rg/06/06_Jo_22_04_RG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318"/>
            <a:ext cx="9155453" cy="693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9509" name="Rectangle 5"/>
          <p:cNvGrpSpPr>
            <a:grpSpLocks noGrp="1"/>
          </p:cNvGrpSpPr>
          <p:nvPr/>
        </p:nvGrpSpPr>
        <p:grpSpPr bwMode="auto">
          <a:xfrm>
            <a:off x="1212850" y="4123443"/>
            <a:ext cx="6718300" cy="1841500"/>
            <a:chOff x="764" y="3164"/>
            <a:chExt cx="4232" cy="1160"/>
          </a:xfrm>
        </p:grpSpPr>
        <p:pic>
          <p:nvPicPr>
            <p:cNvPr id="3075" name="Rectangle 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" y="3164"/>
              <a:ext cx="4232" cy="1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6" name="Text Box 4"/>
            <p:cNvSpPr txBox="1">
              <a:spLocks noChangeArrowheads="1"/>
            </p:cNvSpPr>
            <p:nvPr/>
          </p:nvSpPr>
          <p:spPr bwMode="auto">
            <a:xfrm>
              <a:off x="768" y="3168"/>
              <a:ext cx="4224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s-P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Estudio de Caballeros</a:t>
              </a:r>
            </a:p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s-P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21 de Noviembre de 2014</a:t>
              </a:r>
              <a:endParaRPr lang="es-PR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0198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3246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2484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49526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3350"/>
            <a:ext cx="647700" cy="55245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508" name="Rectangle 4"/>
          <p:cNvGrpSpPr>
            <a:grpSpLocks noGrp="1"/>
          </p:cNvGrpSpPr>
          <p:nvPr/>
        </p:nvGrpSpPr>
        <p:grpSpPr bwMode="auto">
          <a:xfrm>
            <a:off x="682625" y="2054225"/>
            <a:ext cx="7785100" cy="1231900"/>
            <a:chOff x="430" y="1294"/>
            <a:chExt cx="4904" cy="776"/>
          </a:xfrm>
        </p:grpSpPr>
        <p:pic>
          <p:nvPicPr>
            <p:cNvPr id="3082" name="Rectangle 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" y="1294"/>
              <a:ext cx="4904" cy="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432" y="1296"/>
              <a:ext cx="4896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s-PR" sz="4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Reseña Sobre la Vida de Josué</a:t>
              </a:r>
              <a:endPara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14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utoUpdateAnimBg="0"/>
      <p:bldP spid="307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7652" name="Title 4"/>
          <p:cNvSpPr>
            <a:spLocks noGrp="1"/>
          </p:cNvSpPr>
          <p:nvPr>
            <p:ph type="title"/>
          </p:nvPr>
        </p:nvSpPr>
        <p:spPr>
          <a:xfrm>
            <a:off x="457200" y="214313"/>
            <a:ext cx="7793038" cy="1462087"/>
          </a:xfrm>
        </p:spPr>
        <p:txBody>
          <a:bodyPr/>
          <a:lstStyle/>
          <a:p>
            <a:r>
              <a:rPr lang="es-PR" smtClean="0"/>
              <a:t>Las órdenes de Dios a Josué </a:t>
            </a:r>
            <a:br>
              <a:rPr lang="es-PR" smtClean="0"/>
            </a:br>
            <a:r>
              <a:rPr lang="es-PR" smtClean="0"/>
              <a:t>	(</a:t>
            </a:r>
            <a:r>
              <a:rPr lang="es-PR" smtClean="0">
                <a:solidFill>
                  <a:srgbClr val="FF0000"/>
                </a:solidFill>
              </a:rPr>
              <a:t>Josué 1.1-3, 8, 9</a:t>
            </a:r>
            <a:r>
              <a:rPr lang="es-PR" smtClean="0"/>
              <a:t>)</a:t>
            </a:r>
          </a:p>
        </p:txBody>
      </p:sp>
      <p:sp>
        <p:nvSpPr>
          <p:cNvPr id="27653" name="Content Placeholder 10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sz="2800" i="1" smtClean="0"/>
              <a:t>"Aconteció después de la muerte de Moisés siervo de Jehová, que Jehová habló a Josué hijo de Nun, servidor de Moisés, diciendo: Mi siervo Moisés ha muerto; ahora, pues, levántate y pasa este Jordán, tú y todo este pueblo, a la tierra que yo les doy a los hijos de Israel. Yo os he entregado, como lo había dicho a Moisés, todo lugar que pisare la planta de vuestro pie."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sz="2800" smtClean="0"/>
              <a:t>	(</a:t>
            </a:r>
            <a:r>
              <a:rPr lang="es-ES" sz="2800" smtClean="0">
                <a:solidFill>
                  <a:srgbClr val="FF0000"/>
                </a:solidFill>
              </a:rPr>
              <a:t>Josué 1.1-3, RVR60</a:t>
            </a:r>
            <a:r>
              <a:rPr lang="es-ES" sz="2800" smtClean="0"/>
              <a:t>) </a:t>
            </a:r>
          </a:p>
        </p:txBody>
      </p:sp>
      <p:pic>
        <p:nvPicPr>
          <p:cNvPr id="6" name="Picture 5" descr="crossing.jpg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7620000" y="0"/>
            <a:ext cx="1524000" cy="184846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5168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8676" name="Title 4"/>
          <p:cNvSpPr>
            <a:spLocks noGrp="1"/>
          </p:cNvSpPr>
          <p:nvPr>
            <p:ph type="title"/>
          </p:nvPr>
        </p:nvSpPr>
        <p:spPr>
          <a:xfrm>
            <a:off x="436563" y="214313"/>
            <a:ext cx="7793037" cy="1462087"/>
          </a:xfrm>
        </p:spPr>
        <p:txBody>
          <a:bodyPr/>
          <a:lstStyle/>
          <a:p>
            <a:r>
              <a:rPr lang="es-PR" smtClean="0"/>
              <a:t>Las órdenes de Dios a Josué </a:t>
            </a:r>
            <a:br>
              <a:rPr lang="es-PR" smtClean="0"/>
            </a:br>
            <a:r>
              <a:rPr lang="es-PR" smtClean="0"/>
              <a:t>	(</a:t>
            </a:r>
            <a:r>
              <a:rPr lang="es-PR" smtClean="0">
                <a:solidFill>
                  <a:srgbClr val="FF0000"/>
                </a:solidFill>
              </a:rPr>
              <a:t>Josué 1.1-3, 8, 9</a:t>
            </a:r>
            <a:r>
              <a:rPr lang="es-PR" smtClean="0"/>
              <a:t>)</a:t>
            </a:r>
          </a:p>
        </p:txBody>
      </p:sp>
      <p:sp>
        <p:nvSpPr>
          <p:cNvPr id="28677" name="Content Placeholder 10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sz="2400" i="1" smtClean="0"/>
              <a:t>"Nunca se apartará de tu boca este libro de la ley, sino que de día y de noche meditarás en él, para que guardes y hagas conforme a todo lo que en él está escrito; porque entonces harás prosperar tu camino, y todo te saldrá bien."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sz="2400" smtClean="0"/>
              <a:t>	(</a:t>
            </a:r>
            <a:r>
              <a:rPr lang="es-ES" sz="2400" smtClean="0">
                <a:solidFill>
                  <a:srgbClr val="FF0000"/>
                </a:solidFill>
              </a:rPr>
              <a:t>Josué 1.8, RVR60</a:t>
            </a:r>
            <a:r>
              <a:rPr lang="es-ES" sz="2400" smtClean="0"/>
              <a:t>) </a:t>
            </a:r>
          </a:p>
          <a:p>
            <a:r>
              <a:rPr lang="es-ES" sz="2400" i="1" smtClean="0"/>
              <a:t>"Mira que te mando que te esfuerces y seas valiente; no temas ni desmayes, porque Jehová tu Dios estará contigo en dondequiera que vayas."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sz="2400" smtClean="0"/>
              <a:t>	(</a:t>
            </a:r>
            <a:r>
              <a:rPr lang="es-ES" sz="2400" smtClean="0">
                <a:solidFill>
                  <a:srgbClr val="FF0000"/>
                </a:solidFill>
              </a:rPr>
              <a:t>Josué 1.9, RVR60</a:t>
            </a:r>
            <a:r>
              <a:rPr lang="es-ES" sz="2400" smtClean="0"/>
              <a:t>)</a:t>
            </a:r>
            <a:endParaRPr lang="es-PR" sz="2400" smtClean="0"/>
          </a:p>
        </p:txBody>
      </p:sp>
      <p:pic>
        <p:nvPicPr>
          <p:cNvPr id="8" name="Picture 7" descr="crossing.jpg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7620000" y="0"/>
            <a:ext cx="1524000" cy="184846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895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Pensemos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R" smtClean="0"/>
              <a:t>¿Para qué hacía falta un líder?</a:t>
            </a:r>
          </a:p>
          <a:p>
            <a:r>
              <a:rPr lang="es-PR" smtClean="0"/>
              <a:t>¿Cómo escogió Jehová a Josué?</a:t>
            </a:r>
          </a:p>
          <a:p>
            <a:r>
              <a:rPr lang="es-PR" smtClean="0"/>
              <a:t>¿Cuán capacitado estaba Josué?</a:t>
            </a:r>
          </a:p>
          <a:p>
            <a:r>
              <a:rPr lang="es-PR" smtClean="0"/>
              <a:t>¿Cómo compararías a Josué con Moisés?</a:t>
            </a:r>
          </a:p>
          <a:p>
            <a:r>
              <a:rPr lang="es-PR" smtClean="0"/>
              <a:t>¿Cuál fue el encargo que le hizo Jehová?</a:t>
            </a:r>
          </a:p>
        </p:txBody>
      </p:sp>
    </p:spTree>
    <p:extLst>
      <p:ext uri="{BB962C8B-B14F-4D97-AF65-F5344CB8AC3E}">
        <p14:creationId xmlns:p14="http://schemas.microsoft.com/office/powerpoint/2010/main" val="142415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Pensemos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PR" smtClean="0"/>
              <a:t>¿Cuál fue la reacción de Josué?</a:t>
            </a:r>
          </a:p>
          <a:p>
            <a:r>
              <a:rPr lang="es-PR" smtClean="0"/>
              <a:t>¿Por qué se le hace el mismo encargo en los vv. 6, 7 y 9?</a:t>
            </a:r>
          </a:p>
          <a:p>
            <a:r>
              <a:rPr lang="es-PR" smtClean="0"/>
              <a:t>¿Qué le promete Jehová en el v. 5?</a:t>
            </a:r>
          </a:p>
          <a:p>
            <a:r>
              <a:rPr lang="es-PR" smtClean="0"/>
              <a:t>¿Qué le ordenó Jehová en el v. 8? ¿Por qué es esencial?</a:t>
            </a:r>
          </a:p>
          <a:p>
            <a:r>
              <a:rPr lang="es-PR" smtClean="0"/>
              <a:t>El v. 9 es bien famoso y muy memorizado; ¿cómo te identificas con lo que Jehová manda en él?</a:t>
            </a:r>
          </a:p>
        </p:txBody>
      </p:sp>
    </p:spTree>
    <p:extLst>
      <p:ext uri="{BB962C8B-B14F-4D97-AF65-F5344CB8AC3E}">
        <p14:creationId xmlns:p14="http://schemas.microsoft.com/office/powerpoint/2010/main" val="143314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1229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La Destrucción de Jericó </a:t>
            </a:r>
            <a:br>
              <a:rPr lang="es-PR" smtClean="0"/>
            </a:br>
            <a:r>
              <a:rPr lang="es-PR" smtClean="0"/>
              <a:t>(</a:t>
            </a:r>
            <a:r>
              <a:rPr lang="es-PR" smtClean="0">
                <a:solidFill>
                  <a:srgbClr val="FF0000"/>
                </a:solidFill>
              </a:rPr>
              <a:t>Josué 6:2-5</a:t>
            </a:r>
            <a:r>
              <a:rPr lang="es-PR" smtClean="0"/>
              <a:t>)</a:t>
            </a:r>
          </a:p>
        </p:txBody>
      </p:sp>
      <p:pic>
        <p:nvPicPr>
          <p:cNvPr id="12293" name="Picture 8" descr="battle of Jerich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78025"/>
            <a:ext cx="579120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85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1229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La Destrucción de Jericó </a:t>
            </a:r>
            <a:br>
              <a:rPr lang="es-PR" smtClean="0"/>
            </a:br>
            <a:r>
              <a:rPr lang="es-PR" smtClean="0"/>
              <a:t>(</a:t>
            </a:r>
            <a:r>
              <a:rPr lang="es-PR" smtClean="0">
                <a:solidFill>
                  <a:srgbClr val="FF0000"/>
                </a:solidFill>
              </a:rPr>
              <a:t>Josué 6:2-5</a:t>
            </a:r>
            <a:r>
              <a:rPr lang="es-PR" smtClean="0"/>
              <a:t>)</a:t>
            </a:r>
          </a:p>
        </p:txBody>
      </p:sp>
      <p:pic>
        <p:nvPicPr>
          <p:cNvPr id="12293" name="Picture 8" descr="battle of Jerich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78025"/>
            <a:ext cx="579120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40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13316" name="Content Placeholder 10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sz="2800" smtClean="0"/>
              <a:t>“[…] Rodearéis, pues, la ciudad todos los hombres de guerra, yendo alrededor de la ciudad una vez; y esto haréis durante seis días. Y siete sacerdotes llevarán siete bocinas de cuernos de carnero delante del arca; y al séptimo día daréis siete vueltas a la ciudad, y los sacerdotes tocarán las bocinas. Y cuando toquen prolongadamente el cuerno de carnero, así que oigáis el sonido de la bocina, todo el pueblo gritará a gran voz, y el muro de la ciudad caerá;[…]”</a:t>
            </a:r>
          </a:p>
        </p:txBody>
      </p:sp>
      <p:sp>
        <p:nvSpPr>
          <p:cNvPr id="13317" name="Title 4"/>
          <p:cNvSpPr>
            <a:spLocks/>
          </p:cNvSpPr>
          <p:nvPr/>
        </p:nvSpPr>
        <p:spPr bwMode="auto">
          <a:xfrm>
            <a:off x="1143000" y="214313"/>
            <a:ext cx="7793038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sz="4400">
                <a:solidFill>
                  <a:schemeClr val="tx2"/>
                </a:solidFill>
              </a:rPr>
              <a:t>La Destrucción de Jericó </a:t>
            </a:r>
            <a:br>
              <a:rPr lang="es-PR" sz="4400">
                <a:solidFill>
                  <a:schemeClr val="tx2"/>
                </a:solidFill>
              </a:rPr>
            </a:br>
            <a:r>
              <a:rPr lang="es-PR" sz="4400">
                <a:solidFill>
                  <a:schemeClr val="tx2"/>
                </a:solidFill>
              </a:rPr>
              <a:t>(</a:t>
            </a:r>
            <a:r>
              <a:rPr lang="es-PR" sz="4400">
                <a:solidFill>
                  <a:schemeClr val="hlink"/>
                </a:solidFill>
              </a:rPr>
              <a:t>Josué 6:2-5</a:t>
            </a:r>
            <a:r>
              <a:rPr lang="es-PR" sz="4400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4725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14340" name="Content Placeholder 10"/>
          <p:cNvSpPr>
            <a:spLocks noGrp="1"/>
          </p:cNvSpPr>
          <p:nvPr>
            <p:ph idx="1"/>
          </p:nvPr>
        </p:nvSpPr>
        <p:spPr>
          <a:xfrm>
            <a:off x="152400" y="2133600"/>
            <a:ext cx="8991600" cy="4114800"/>
          </a:xfrm>
        </p:spPr>
        <p:txBody>
          <a:bodyPr/>
          <a:lstStyle/>
          <a:p>
            <a:r>
              <a:rPr lang="es-ES" b="1" smtClean="0"/>
              <a:t>CUERNO </a:t>
            </a:r>
            <a:r>
              <a:rPr lang="es-ES" smtClean="0"/>
              <a:t>Debido a que muchos de ellos la usan como arma defensiva y ofensiva, llegó a convertirse en sinónimo de poder. (</a:t>
            </a:r>
            <a:r>
              <a:rPr lang="en-US" smtClean="0"/>
              <a:t>Lockward)</a:t>
            </a:r>
          </a:p>
          <a:p>
            <a:pPr lvl="1"/>
            <a:r>
              <a:rPr lang="es-ES" b="1" smtClean="0"/>
              <a:t>bocina</a:t>
            </a:r>
            <a:r>
              <a:rPr lang="es-ES" smtClean="0"/>
              <a:t> Instrumento musical de viento, cuyo nombre, la mayoría de las veces en el AT, constituye una traducción de los términos hebreos </a:t>
            </a:r>
            <a:r>
              <a:rPr lang="en-US" i="1" smtClean="0"/>
              <a:t>shofar</a:t>
            </a:r>
            <a:r>
              <a:rPr lang="es-ES" smtClean="0"/>
              <a:t> o </a:t>
            </a:r>
            <a:r>
              <a:rPr lang="en-US" i="1" smtClean="0"/>
              <a:t>qeren</a:t>
            </a:r>
            <a:r>
              <a:rPr lang="es-ES" smtClean="0"/>
              <a:t>, que significan ﻿cuerno﻿. Era más un instrumento de señal o alarma que de música, y aparece en las campañas militares de Josué (﻿Jos 6.20﻿) y de Gedeón </a:t>
            </a:r>
            <a:r>
              <a:rPr lang="en-US" smtClean="0"/>
              <a:t>(Nelson).</a:t>
            </a:r>
            <a:endParaRPr lang="es-PR" smtClean="0"/>
          </a:p>
        </p:txBody>
      </p:sp>
      <p:sp>
        <p:nvSpPr>
          <p:cNvPr id="14341" name="Title 4"/>
          <p:cNvSpPr>
            <a:spLocks/>
          </p:cNvSpPr>
          <p:nvPr/>
        </p:nvSpPr>
        <p:spPr bwMode="auto">
          <a:xfrm>
            <a:off x="1143000" y="228600"/>
            <a:ext cx="779303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sz="4400">
                <a:solidFill>
                  <a:schemeClr val="tx2"/>
                </a:solidFill>
              </a:rPr>
              <a:t>La Destrucción de Jericó </a:t>
            </a:r>
            <a:br>
              <a:rPr lang="es-PR" sz="4400">
                <a:solidFill>
                  <a:schemeClr val="tx2"/>
                </a:solidFill>
              </a:rPr>
            </a:br>
            <a:r>
              <a:rPr lang="es-PR" sz="4400">
                <a:solidFill>
                  <a:schemeClr val="tx2"/>
                </a:solidFill>
              </a:rPr>
              <a:t>(</a:t>
            </a:r>
            <a:r>
              <a:rPr lang="es-PR" sz="4400">
                <a:solidFill>
                  <a:schemeClr val="hlink"/>
                </a:solidFill>
              </a:rPr>
              <a:t>Josué 6:2-5</a:t>
            </a:r>
            <a:r>
              <a:rPr lang="es-PR" sz="4400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3564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15364" name="Content Placeholder 10"/>
          <p:cNvSpPr>
            <a:spLocks noGrp="1"/>
          </p:cNvSpPr>
          <p:nvPr>
            <p:ph idx="4294967295"/>
          </p:nvPr>
        </p:nvSpPr>
        <p:spPr>
          <a:xfrm>
            <a:off x="152400" y="1905000"/>
            <a:ext cx="8991600" cy="4114800"/>
          </a:xfrm>
        </p:spPr>
        <p:txBody>
          <a:bodyPr>
            <a:normAutofit lnSpcReduction="10000"/>
          </a:bodyPr>
          <a:lstStyle/>
          <a:p>
            <a:r>
              <a:rPr lang="es-ES" sz="2800" b="1" smtClean="0"/>
              <a:t>SIETE</a:t>
            </a:r>
            <a:r>
              <a:rPr lang="es-ES" sz="2800" smtClean="0"/>
              <a:t> Número de alto sentido simbólico. El siete había adquirido significación sagrada en Babilonia en la más remota antigüedad. </a:t>
            </a:r>
          </a:p>
          <a:p>
            <a:pPr lvl="1"/>
            <a:r>
              <a:rPr lang="es-ES" sz="2400" smtClean="0"/>
              <a:t>representa períodos significativos de «tiempo completo», como la semana, que termina con el sábado, y el año sabático (﻿Éx 20.10﻿; ﻿Lv 25.2–6﻿).</a:t>
            </a:r>
          </a:p>
          <a:p>
            <a:pPr lvl="1"/>
            <a:r>
              <a:rPr lang="es-ES" sz="2400" smtClean="0"/>
              <a:t>El jubileo caía después de cumplirse siete «semanas» de años (﻿Lv 25.8﻿)</a:t>
            </a:r>
          </a:p>
          <a:p>
            <a:pPr lvl="1"/>
            <a:r>
              <a:rPr lang="es-ES" sz="2400" smtClean="0"/>
              <a:t>y el Día de Expiación se celebraba en el mes séptimo (﻿Lv 16.29﻿).</a:t>
            </a:r>
          </a:p>
          <a:p>
            <a:pPr lvl="1"/>
            <a:r>
              <a:rPr lang="es-ES" sz="2400" smtClean="0"/>
              <a:t>Los períodos de abundancia y de hambre en Egipto fueron de siete años (﻿Gn 41.26–31﻿). </a:t>
            </a:r>
            <a:r>
              <a:rPr lang="en-US" sz="2400" smtClean="0"/>
              <a:t>(Nelson).</a:t>
            </a:r>
            <a:endParaRPr lang="es-PR" sz="2400" smtClean="0"/>
          </a:p>
        </p:txBody>
      </p:sp>
      <p:sp>
        <p:nvSpPr>
          <p:cNvPr id="15365" name="Title 4"/>
          <p:cNvSpPr>
            <a:spLocks/>
          </p:cNvSpPr>
          <p:nvPr/>
        </p:nvSpPr>
        <p:spPr bwMode="auto">
          <a:xfrm>
            <a:off x="1143000" y="228600"/>
            <a:ext cx="779303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sz="4400">
                <a:solidFill>
                  <a:schemeClr val="tx2"/>
                </a:solidFill>
              </a:rPr>
              <a:t>La Destrucción de Jericó </a:t>
            </a:r>
            <a:br>
              <a:rPr lang="es-PR" sz="4400">
                <a:solidFill>
                  <a:schemeClr val="tx2"/>
                </a:solidFill>
              </a:rPr>
            </a:br>
            <a:r>
              <a:rPr lang="es-PR" sz="4400">
                <a:solidFill>
                  <a:schemeClr val="tx2"/>
                </a:solidFill>
              </a:rPr>
              <a:t>(</a:t>
            </a:r>
            <a:r>
              <a:rPr lang="es-PR" sz="4400">
                <a:solidFill>
                  <a:schemeClr val="hlink"/>
                </a:solidFill>
              </a:rPr>
              <a:t>Josué 6:2-5</a:t>
            </a:r>
            <a:r>
              <a:rPr lang="es-PR" sz="4400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992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114800"/>
          </a:xfrm>
        </p:spPr>
        <p:txBody>
          <a:bodyPr>
            <a:normAutofit lnSpcReduction="10000"/>
          </a:bodyPr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z="2800" smtClean="0"/>
              <a:t>¿Cómo servirían de motivación para Josué las palabras de Jehová, “yo he entregado en tu mano a Jericó…” (v.2)?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z="2800" smtClean="0"/>
              <a:t>¿De qué manera el Señor se dirige a nosotros, sus hijos, de manera similar?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z="2800" smtClean="0"/>
              <a:t>¿Qué efecto tendría el plan de Dios en los habitantes de Jericó?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z="2800" smtClean="0"/>
              <a:t>¿Por qué debía ir el arca del pacto delante?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z="2800" smtClean="0"/>
              <a:t>¿Cuál es la importancia de lo detallado de las instrucciones de parte de Dios?</a:t>
            </a:r>
          </a:p>
        </p:txBody>
      </p:sp>
    </p:spTree>
    <p:extLst>
      <p:ext uri="{BB962C8B-B14F-4D97-AF65-F5344CB8AC3E}">
        <p14:creationId xmlns:p14="http://schemas.microsoft.com/office/powerpoint/2010/main" val="98536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Trasfondo de Josué</a:t>
            </a:r>
          </a:p>
        </p:txBody>
      </p:sp>
      <p:sp>
        <p:nvSpPr>
          <p:cNvPr id="18435" name="Content Placeholder 9"/>
          <p:cNvSpPr>
            <a:spLocks noGrp="1"/>
          </p:cNvSpPr>
          <p:nvPr>
            <p:ph idx="1"/>
          </p:nvPr>
        </p:nvSpPr>
        <p:spPr>
          <a:xfrm>
            <a:off x="152399" y="1446551"/>
            <a:ext cx="8849193" cy="4725649"/>
          </a:xfrm>
        </p:spPr>
        <p:txBody>
          <a:bodyPr>
            <a:normAutofit fontScale="92500" lnSpcReduction="10000"/>
          </a:bodyPr>
          <a:lstStyle/>
          <a:p>
            <a:r>
              <a:rPr lang="es-ES" sz="3200" dirty="0"/>
              <a:t>Josué</a:t>
            </a:r>
            <a:r>
              <a:rPr lang="es-ES" dirty="0"/>
              <a:t> (en hebreo, </a:t>
            </a:r>
            <a:r>
              <a:rPr lang="es-ES" i="1" dirty="0"/>
              <a:t>Jehová salva). Nombre de cuatro hombres en el Antiguo Testamento.</a:t>
            </a:r>
          </a:p>
          <a:p>
            <a:r>
              <a:rPr lang="es-ES" dirty="0" smtClean="0"/>
              <a:t>Hijo </a:t>
            </a:r>
            <a:r>
              <a:rPr lang="es-ES" dirty="0"/>
              <a:t>de </a:t>
            </a:r>
            <a:r>
              <a:rPr lang="es-ES" dirty="0" err="1"/>
              <a:t>Nun</a:t>
            </a:r>
            <a:r>
              <a:rPr lang="es-ES" dirty="0"/>
              <a:t>, ayudante y sucesor de Moisés. Cuando joven (</a:t>
            </a:r>
            <a:r>
              <a:rPr lang="es-ES" dirty="0" err="1">
                <a:solidFill>
                  <a:srgbClr val="FF0000"/>
                </a:solidFill>
              </a:rPr>
              <a:t>Éx</a:t>
            </a:r>
            <a:r>
              <a:rPr lang="es-ES" dirty="0">
                <a:solidFill>
                  <a:srgbClr val="FF0000"/>
                </a:solidFill>
              </a:rPr>
              <a:t> 33:11</a:t>
            </a:r>
            <a:r>
              <a:rPr lang="es-ES" dirty="0"/>
              <a:t>), Moisés lo escogió como su ayudante personal y le dio autoridad para escoger a los que le acompañarían en su contienda con </a:t>
            </a:r>
            <a:r>
              <a:rPr lang="es-ES" dirty="0" err="1" smtClean="0"/>
              <a:t>Amalec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 err="1">
                <a:solidFill>
                  <a:srgbClr val="FF0000"/>
                </a:solidFill>
              </a:rPr>
              <a:t>Éx</a:t>
            </a:r>
            <a:r>
              <a:rPr lang="es-ES" dirty="0">
                <a:solidFill>
                  <a:srgbClr val="FF0000"/>
                </a:solidFill>
              </a:rPr>
              <a:t> 17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Fue </a:t>
            </a:r>
            <a:r>
              <a:rPr lang="es-ES" dirty="0"/>
              <a:t>Moisés también el que le llamó Josué, pues antes se llamaba Oseas (</a:t>
            </a:r>
            <a:r>
              <a:rPr lang="es-ES" dirty="0" err="1">
                <a:solidFill>
                  <a:srgbClr val="FF0000"/>
                </a:solidFill>
              </a:rPr>
              <a:t>Nm</a:t>
            </a:r>
            <a:r>
              <a:rPr lang="es-ES" dirty="0">
                <a:solidFill>
                  <a:srgbClr val="FF0000"/>
                </a:solidFill>
              </a:rPr>
              <a:t> 13:16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Josué </a:t>
            </a:r>
            <a:r>
              <a:rPr lang="es-ES" dirty="0"/>
              <a:t>representó a su tribu en el grupo que nombraron para reconocer la tierra prometida (</a:t>
            </a:r>
            <a:r>
              <a:rPr lang="es-ES" dirty="0" err="1">
                <a:solidFill>
                  <a:srgbClr val="FF0000"/>
                </a:solidFill>
              </a:rPr>
              <a:t>Nm</a:t>
            </a:r>
            <a:r>
              <a:rPr lang="es-ES" dirty="0">
                <a:solidFill>
                  <a:srgbClr val="FF0000"/>
                </a:solidFill>
              </a:rPr>
              <a:t> 13:8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Luego</a:t>
            </a:r>
            <a:r>
              <a:rPr lang="es-ES" dirty="0"/>
              <a:t>, junto con </a:t>
            </a:r>
            <a:r>
              <a:rPr lang="es-ES" dirty="0" smtClean="0"/>
              <a:t>Caleb</a:t>
            </a:r>
            <a:r>
              <a:rPr lang="es-ES" dirty="0"/>
              <a:t>, animó al pueblo y habló en favor de tomar posesión de la tierra (</a:t>
            </a:r>
            <a:r>
              <a:rPr lang="es-ES" dirty="0" err="1">
                <a:solidFill>
                  <a:srgbClr val="FF0000"/>
                </a:solidFill>
              </a:rPr>
              <a:t>Nm</a:t>
            </a:r>
            <a:r>
              <a:rPr lang="es-ES" dirty="0">
                <a:solidFill>
                  <a:srgbClr val="FF0000"/>
                </a:solidFill>
              </a:rPr>
              <a:t> 14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644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048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s-PR" smtClean="0"/>
              <a:t>El Pecado Descubierto </a:t>
            </a:r>
            <a:br>
              <a:rPr lang="es-PR" smtClean="0"/>
            </a:br>
            <a:r>
              <a:rPr lang="es-PR" smtClean="0"/>
              <a:t>	(</a:t>
            </a:r>
            <a:r>
              <a:rPr lang="es-PR" smtClean="0">
                <a:solidFill>
                  <a:srgbClr val="FF0000"/>
                </a:solidFill>
              </a:rPr>
              <a:t>Josué 7.11-13</a:t>
            </a:r>
            <a:r>
              <a:rPr lang="es-PR" smtClean="0"/>
              <a:t>)</a:t>
            </a:r>
          </a:p>
        </p:txBody>
      </p:sp>
      <p:pic>
        <p:nvPicPr>
          <p:cNvPr id="20484" name="Picture 6" descr="joshudefeats gilga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68513"/>
            <a:ext cx="5791200" cy="448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0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1507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r>
              <a:rPr lang="es-PR" sz="2800" smtClean="0"/>
              <a:t>"Israel ha pecado, y aun han quebrantado mi pacto que yo les mandé; y también han tomado del </a:t>
            </a:r>
            <a:r>
              <a:rPr lang="es-PR" sz="2800" smtClean="0">
                <a:solidFill>
                  <a:schemeClr val="hlink"/>
                </a:solidFill>
              </a:rPr>
              <a:t>anatema</a:t>
            </a:r>
            <a:r>
              <a:rPr lang="es-PR" sz="2800" smtClean="0"/>
              <a:t>, y hasta han hurtado, han mentido, y aun lo han guardado entre sus enseres. Por esto los hijos de Israel no podrán hacer frente a sus enemigos, sino que delante de sus enemigos volverán la espalda, por cuanto han venido a ser anatema; ni estaré más con vosotros, si no destruyereis el anatema de en medio de vosotros. […]</a:t>
            </a:r>
          </a:p>
        </p:txBody>
      </p:sp>
      <p:sp>
        <p:nvSpPr>
          <p:cNvPr id="21508" name="Title 4"/>
          <p:cNvSpPr>
            <a:spLocks/>
          </p:cNvSpPr>
          <p:nvPr/>
        </p:nvSpPr>
        <p:spPr bwMode="auto">
          <a:xfrm>
            <a:off x="1303338" y="3667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sz="4400">
                <a:solidFill>
                  <a:schemeClr val="tx2"/>
                </a:solidFill>
              </a:rPr>
              <a:t>El Pecado Descubierto </a:t>
            </a:r>
            <a:br>
              <a:rPr lang="es-PR" sz="4400">
                <a:solidFill>
                  <a:schemeClr val="tx2"/>
                </a:solidFill>
              </a:rPr>
            </a:br>
            <a:r>
              <a:rPr lang="es-PR" sz="4400">
                <a:solidFill>
                  <a:schemeClr val="tx2"/>
                </a:solidFill>
              </a:rPr>
              <a:t>	(</a:t>
            </a:r>
            <a:r>
              <a:rPr lang="es-PR" sz="4400">
                <a:solidFill>
                  <a:srgbClr val="FF0000"/>
                </a:solidFill>
              </a:rPr>
              <a:t>Josué 7.11-13</a:t>
            </a:r>
            <a:r>
              <a:rPr lang="es-PR" sz="4400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760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2531" name="Title 4"/>
          <p:cNvSpPr>
            <a:spLocks/>
          </p:cNvSpPr>
          <p:nvPr/>
        </p:nvSpPr>
        <p:spPr bwMode="auto">
          <a:xfrm>
            <a:off x="1303338" y="3667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sz="4400">
                <a:solidFill>
                  <a:schemeClr val="tx2"/>
                </a:solidFill>
              </a:rPr>
              <a:t>El Pecado Descubierto </a:t>
            </a:r>
            <a:br>
              <a:rPr lang="es-PR" sz="4400">
                <a:solidFill>
                  <a:schemeClr val="tx2"/>
                </a:solidFill>
              </a:rPr>
            </a:br>
            <a:r>
              <a:rPr lang="es-PR" sz="4400">
                <a:solidFill>
                  <a:schemeClr val="tx2"/>
                </a:solidFill>
              </a:rPr>
              <a:t>	(</a:t>
            </a:r>
            <a:r>
              <a:rPr lang="es-PR" sz="4400">
                <a:solidFill>
                  <a:srgbClr val="FF0000"/>
                </a:solidFill>
              </a:rPr>
              <a:t>Josué 7.11-13</a:t>
            </a:r>
            <a:r>
              <a:rPr lang="es-PR" sz="4400">
                <a:solidFill>
                  <a:schemeClr val="tx2"/>
                </a:solidFill>
              </a:rPr>
              <a:t>)</a:t>
            </a: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0" t="67273" r="37834" b="15503"/>
          <a:stretch>
            <a:fillRect/>
          </a:stretch>
        </p:blipFill>
        <p:spPr bwMode="auto">
          <a:xfrm>
            <a:off x="2133600" y="2462213"/>
            <a:ext cx="5029200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8" name="Oval 6"/>
          <p:cNvSpPr>
            <a:spLocks noChangeArrowheads="1"/>
          </p:cNvSpPr>
          <p:nvPr/>
        </p:nvSpPr>
        <p:spPr bwMode="auto">
          <a:xfrm>
            <a:off x="4724400" y="2438400"/>
            <a:ext cx="609600" cy="6096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8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57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3555" name="Content Placeholder 7"/>
          <p:cNvSpPr>
            <a:spLocks noGrp="1"/>
          </p:cNvSpPr>
          <p:nvPr>
            <p:ph idx="4294967295"/>
          </p:nvPr>
        </p:nvSpPr>
        <p:spPr>
          <a:xfrm>
            <a:off x="457200" y="2209800"/>
            <a:ext cx="8497888" cy="4114800"/>
          </a:xfrm>
        </p:spPr>
        <p:txBody>
          <a:bodyPr/>
          <a:lstStyle/>
          <a:p>
            <a:r>
              <a:rPr lang="es-ES" b="1" smtClean="0"/>
              <a:t>ANATEMA </a:t>
            </a:r>
            <a:r>
              <a:rPr lang="es-ES" smtClean="0"/>
              <a:t>(AT; </a:t>
            </a:r>
            <a:r>
              <a:rPr lang="en-US" i="1" smtClean="0"/>
              <a:t>herem, </a:t>
            </a:r>
            <a:r>
              <a:rPr lang="en-US" smtClean="0"/>
              <a:t>heb.)</a:t>
            </a:r>
            <a:r>
              <a:rPr lang="es-ES" smtClean="0"/>
              <a:t> señalaba a algo apartado, que no podía ser utilizado para un fin profano y que pertenecía a Dios [y] cuyo uso lo decidía Jehová, si no ordenaba su completa destrucción. La cosa consagrada como </a:t>
            </a:r>
            <a:r>
              <a:rPr lang="es-ES" b="1" i="1" smtClean="0"/>
              <a:t>a.</a:t>
            </a:r>
            <a:r>
              <a:rPr lang="es-ES" smtClean="0"/>
              <a:t> si era usada fuera de ese contexto contaminaba al que así lo hacía, lo convertía en </a:t>
            </a:r>
            <a:r>
              <a:rPr lang="es-ES" b="1" i="1" smtClean="0"/>
              <a:t>a.</a:t>
            </a:r>
            <a:r>
              <a:rPr lang="es-ES" smtClean="0"/>
              <a:t> (</a:t>
            </a:r>
            <a:r>
              <a:rPr lang="en-US" smtClean="0"/>
              <a:t>Lockward)</a:t>
            </a:r>
            <a:endParaRPr lang="es-PR" smtClean="0"/>
          </a:p>
        </p:txBody>
      </p:sp>
      <p:sp>
        <p:nvSpPr>
          <p:cNvPr id="23556" name="Title 4"/>
          <p:cNvSpPr>
            <a:spLocks/>
          </p:cNvSpPr>
          <p:nvPr/>
        </p:nvSpPr>
        <p:spPr bwMode="auto">
          <a:xfrm>
            <a:off x="1303338" y="3667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sz="4400">
                <a:solidFill>
                  <a:schemeClr val="tx2"/>
                </a:solidFill>
              </a:rPr>
              <a:t>El Pecado Descubierto </a:t>
            </a:r>
            <a:br>
              <a:rPr lang="es-PR" sz="4400">
                <a:solidFill>
                  <a:schemeClr val="tx2"/>
                </a:solidFill>
              </a:rPr>
            </a:br>
            <a:r>
              <a:rPr lang="es-PR" sz="4400">
                <a:solidFill>
                  <a:schemeClr val="tx2"/>
                </a:solidFill>
              </a:rPr>
              <a:t>	(</a:t>
            </a:r>
            <a:r>
              <a:rPr lang="es-PR" sz="4400">
                <a:solidFill>
                  <a:srgbClr val="FF0000"/>
                </a:solidFill>
              </a:rPr>
              <a:t>Josué 7.11-13</a:t>
            </a:r>
            <a:r>
              <a:rPr lang="es-PR" sz="4400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07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828800"/>
            <a:ext cx="8421688" cy="50292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mtClean="0"/>
              <a:t>Aparte de tomar el </a:t>
            </a:r>
            <a:r>
              <a:rPr lang="es-PR" i="1" smtClean="0"/>
              <a:t>anatema, </a:t>
            </a:r>
            <a:r>
              <a:rPr lang="es-PR" smtClean="0"/>
              <a:t>¿Qué otros pecados encierra la acción de Acán?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mtClean="0"/>
              <a:t>¿De qué manera pueden los creyentes pecar de manera similar a Acán en la actualidad?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mtClean="0"/>
              <a:t>¿Qué consecuencias tuvo la acción de Acán para él, su familia y el pueblo?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smtClean="0"/>
              <a:t>¿Cómo se corrigió la acción de Acán? ¿Por qué?</a:t>
            </a: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sz="4400">
                <a:solidFill>
                  <a:schemeClr val="tx2"/>
                </a:solidFill>
              </a:rPr>
              <a:t>Preguntas</a:t>
            </a:r>
          </a:p>
        </p:txBody>
      </p:sp>
    </p:spTree>
    <p:extLst>
      <p:ext uri="{BB962C8B-B14F-4D97-AF65-F5344CB8AC3E}">
        <p14:creationId xmlns:p14="http://schemas.microsoft.com/office/powerpoint/2010/main" val="17569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PR" smtClean="0"/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81200"/>
            <a:ext cx="8497888" cy="4648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SzPct val="85000"/>
              <a:tabLst>
                <a:tab pos="1257300" algn="l"/>
              </a:tabLst>
            </a:pPr>
            <a:r>
              <a:rPr lang="es-PR" sz="3600" smtClean="0"/>
              <a:t>El pecado es tan fatal en sus alcances que no puede ser ignorado.</a:t>
            </a:r>
          </a:p>
          <a:p>
            <a:pPr marL="1009650" lvl="1" indent="-609600" eaLnBrk="1" hangingPunct="1">
              <a:lnSpc>
                <a:spcPct val="90000"/>
              </a:lnSpc>
              <a:buSzPct val="85000"/>
              <a:tabLst>
                <a:tab pos="1257300" algn="l"/>
              </a:tabLst>
            </a:pPr>
            <a:r>
              <a:rPr lang="es-PR" smtClean="0"/>
              <a:t>Por su pecado, Acán causó la muerte de 36 personas, la humillación de su pueblo ante los cananeos, la deshonra de Dios y la destrucción de su propia familia.</a:t>
            </a:r>
          </a:p>
          <a:p>
            <a:pPr marL="1009650" lvl="1" indent="-609600" eaLnBrk="1" hangingPunct="1">
              <a:lnSpc>
                <a:spcPct val="90000"/>
              </a:lnSpc>
              <a:buSzPct val="85000"/>
              <a:tabLst>
                <a:tab pos="1257300" algn="l"/>
              </a:tabLst>
            </a:pPr>
            <a:r>
              <a:rPr lang="es-PR" smtClean="0"/>
              <a:t>Lo mejor es alejarnos de la tentación que sutilmente puede conducirnos al pecado, y acercarnos a Dios para que Él nos ayude a ser fieles a Sus órdenes.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345873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969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El castigo para los gabaonitas (</a:t>
            </a:r>
            <a:r>
              <a:rPr lang="es-PR" smtClean="0">
                <a:solidFill>
                  <a:srgbClr val="FF0000"/>
                </a:solidFill>
              </a:rPr>
              <a:t>Josué 9.22-27</a:t>
            </a:r>
            <a:r>
              <a:rPr lang="es-PR" smtClean="0"/>
              <a:t>)</a:t>
            </a:r>
          </a:p>
        </p:txBody>
      </p:sp>
      <p:sp>
        <p:nvSpPr>
          <p:cNvPr id="29700" name="Content Placeholder 6"/>
          <p:cNvSpPr>
            <a:spLocks noGrp="1"/>
          </p:cNvSpPr>
          <p:nvPr>
            <p:ph idx="1"/>
          </p:nvPr>
        </p:nvSpPr>
        <p:spPr>
          <a:xfrm>
            <a:off x="609600" y="2017713"/>
            <a:ext cx="8345488" cy="4114800"/>
          </a:xfrm>
        </p:spPr>
        <p:txBody>
          <a:bodyPr/>
          <a:lstStyle/>
          <a:p>
            <a:r>
              <a:rPr lang="es-ES" sz="2200" i="1" smtClean="0"/>
              <a:t>"Y llamándolos Josué, les habló diciendo: ¿Por qué nos habéis engañado, diciendo: Habitamos muy lejos de vosotros, siendo así que moráis en medio de nosotros? Ahora, pues, malditos sois, y no dejará de haber de entre vosotros siervos, y quien corte la leña y saque el agua para la casa de mi Dios. Y ellos respondieron a Josué y dijeron: Como fue dado a entender a tus siervos que Jehová tu Dios había mandado a Moisés su siervo que os había de dar toda la tierra, y que había de destruir a todos los moradores de la tierra delante de vosotros, por esto temimos en gran manera por nuestras vidas a causa de vosotros, e hicimos esto. Ahora, pues, henos aquí en tu mano; lo que te pareciere bueno y recto hacer de nosotros, hazlo.”</a:t>
            </a:r>
            <a:endParaRPr lang="es-PR" sz="2200" i="1" smtClean="0"/>
          </a:p>
        </p:txBody>
      </p:sp>
    </p:spTree>
    <p:extLst>
      <p:ext uri="{BB962C8B-B14F-4D97-AF65-F5344CB8AC3E}">
        <p14:creationId xmlns:p14="http://schemas.microsoft.com/office/powerpoint/2010/main" val="171291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072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El castigo para los gabaonitas (</a:t>
            </a:r>
            <a:r>
              <a:rPr lang="es-PR" smtClean="0">
                <a:solidFill>
                  <a:srgbClr val="FF0000"/>
                </a:solidFill>
              </a:rPr>
              <a:t>Josué 9.22-27</a:t>
            </a:r>
            <a:r>
              <a:rPr lang="es-PR" smtClean="0"/>
              <a:t>)</a:t>
            </a:r>
          </a:p>
        </p:txBody>
      </p:sp>
      <p:sp>
        <p:nvSpPr>
          <p:cNvPr id="30724" name="Content Placeholder 6"/>
          <p:cNvSpPr>
            <a:spLocks noGrp="1"/>
          </p:cNvSpPr>
          <p:nvPr>
            <p:ph idx="1"/>
          </p:nvPr>
        </p:nvSpPr>
        <p:spPr>
          <a:xfrm>
            <a:off x="609600" y="2017713"/>
            <a:ext cx="8345488" cy="4114800"/>
          </a:xfrm>
        </p:spPr>
        <p:txBody>
          <a:bodyPr/>
          <a:lstStyle/>
          <a:p>
            <a:r>
              <a:rPr lang="es-ES" i="1" smtClean="0"/>
              <a:t>"Y él lo hizo así con ellos; pues los libró de la mano de los hijos de Israel, y no los mataron. Y Josué los destinó aquel día a ser leñadores y aguadores para la congregación, y para el altar de Jehová en el lugar que Jehová eligiese, lo que son hasta hoy. "</a:t>
            </a:r>
            <a:endParaRPr lang="es-PR" sz="2200" i="1" smtClean="0"/>
          </a:p>
        </p:txBody>
      </p:sp>
    </p:spTree>
    <p:extLst>
      <p:ext uri="{BB962C8B-B14F-4D97-AF65-F5344CB8AC3E}">
        <p14:creationId xmlns:p14="http://schemas.microsoft.com/office/powerpoint/2010/main" val="14634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Pensemos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PR" smtClean="0"/>
              <a:t>¿Contra quiénes se enfrentaría Israel ahora?</a:t>
            </a:r>
          </a:p>
          <a:p>
            <a:r>
              <a:rPr lang="es-PR" smtClean="0"/>
              <a:t>¿Cuáles eran estos grupos?</a:t>
            </a:r>
          </a:p>
          <a:p>
            <a:r>
              <a:rPr lang="es-PR" smtClean="0"/>
              <a:t>¿Por qué se unieron?</a:t>
            </a:r>
          </a:p>
          <a:p>
            <a:r>
              <a:rPr lang="es-PR" smtClean="0"/>
              <a:t>¿Y qué de los gabaonitas? ¿Qué prefirieron hacer?</a:t>
            </a:r>
          </a:p>
          <a:p>
            <a:r>
              <a:rPr lang="es-PR" smtClean="0"/>
              <a:t>¿Qué argumento le presentaron a Josué?</a:t>
            </a:r>
          </a:p>
          <a:p>
            <a:endParaRPr lang="es-PR" smtClean="0"/>
          </a:p>
          <a:p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71617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Pensemos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PR" smtClean="0"/>
              <a:t>¿Cómo reforzaron su argumento?</a:t>
            </a:r>
          </a:p>
          <a:p>
            <a:r>
              <a:rPr lang="es-PR" smtClean="0"/>
              <a:t>¿Qué querían los gabaonitas?</a:t>
            </a:r>
          </a:p>
          <a:p>
            <a:r>
              <a:rPr lang="es-PR" smtClean="0"/>
              <a:t>¿Qué hizo el pueblo de Israel con ellos?</a:t>
            </a:r>
          </a:p>
          <a:p>
            <a:r>
              <a:rPr lang="es-PR" smtClean="0"/>
              <a:t>¿Qué hicieron mal?</a:t>
            </a:r>
          </a:p>
          <a:p>
            <a:r>
              <a:rPr lang="es-PR" smtClean="0"/>
              <a:t>¿Qué les prometió Josué?</a:t>
            </a:r>
          </a:p>
          <a:p>
            <a:r>
              <a:rPr lang="es-PR" smtClean="0"/>
              <a:t>¿Qué connotación tenía el jurar?</a:t>
            </a:r>
          </a:p>
          <a:p>
            <a:r>
              <a:rPr lang="es-PR" smtClean="0"/>
              <a:t>¿Qué sucedió a los tres días?</a:t>
            </a:r>
          </a:p>
          <a:p>
            <a:endParaRPr lang="es-PR" smtClean="0"/>
          </a:p>
          <a:p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06875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Trasfondo de Josué</a:t>
            </a:r>
          </a:p>
        </p:txBody>
      </p:sp>
      <p:sp>
        <p:nvSpPr>
          <p:cNvPr id="18435" name="Content Placeholder 9"/>
          <p:cNvSpPr>
            <a:spLocks noGrp="1"/>
          </p:cNvSpPr>
          <p:nvPr>
            <p:ph idx="1"/>
          </p:nvPr>
        </p:nvSpPr>
        <p:spPr>
          <a:xfrm>
            <a:off x="152399" y="1446551"/>
            <a:ext cx="8849193" cy="4725649"/>
          </a:xfrm>
        </p:spPr>
        <p:txBody>
          <a:bodyPr>
            <a:normAutofit/>
          </a:bodyPr>
          <a:lstStyle/>
          <a:p>
            <a:r>
              <a:rPr lang="es-ES" dirty="0"/>
              <a:t>Mientras Moisés estaba en la presencia de Dios en el monte Sinaí, Josué permaneció en el tabernáculo; allí seguramente aprendió el secreto de la paciencia de Moisés, paciencia que más tarde debía hacer suya (</a:t>
            </a:r>
            <a:r>
              <a:rPr lang="es-ES" dirty="0" err="1">
                <a:solidFill>
                  <a:srgbClr val="FF0000"/>
                </a:solidFill>
              </a:rPr>
              <a:t>Éx</a:t>
            </a:r>
            <a:r>
              <a:rPr lang="es-ES" dirty="0">
                <a:solidFill>
                  <a:srgbClr val="FF0000"/>
                </a:solidFill>
              </a:rPr>
              <a:t> 24:13; 33:11; </a:t>
            </a:r>
            <a:r>
              <a:rPr lang="es-ES" dirty="0" err="1">
                <a:solidFill>
                  <a:srgbClr val="FF0000"/>
                </a:solidFill>
              </a:rPr>
              <a:t>Nm</a:t>
            </a:r>
            <a:r>
              <a:rPr lang="es-ES" dirty="0">
                <a:solidFill>
                  <a:srgbClr val="FF0000"/>
                </a:solidFill>
              </a:rPr>
              <a:t> 11:28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Dios </a:t>
            </a:r>
            <a:r>
              <a:rPr lang="es-ES" dirty="0"/>
              <a:t>lo seleccionó como sucesor de Moisés y este lo reconoció como tal (</a:t>
            </a:r>
            <a:r>
              <a:rPr lang="es-ES" dirty="0" err="1">
                <a:solidFill>
                  <a:srgbClr val="FF0000"/>
                </a:solidFill>
              </a:rPr>
              <a:t>Nm</a:t>
            </a:r>
            <a:r>
              <a:rPr lang="es-ES" dirty="0">
                <a:solidFill>
                  <a:srgbClr val="FF0000"/>
                </a:solidFill>
              </a:rPr>
              <a:t> 27:18–23; </a:t>
            </a:r>
            <a:r>
              <a:rPr lang="es-ES" dirty="0" err="1">
                <a:solidFill>
                  <a:srgbClr val="FF0000"/>
                </a:solidFill>
              </a:rPr>
              <a:t>Dt</a:t>
            </a:r>
            <a:r>
              <a:rPr lang="es-ES" dirty="0">
                <a:solidFill>
                  <a:srgbClr val="FF0000"/>
                </a:solidFill>
              </a:rPr>
              <a:t> 31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Además</a:t>
            </a:r>
            <a:r>
              <a:rPr lang="es-ES" dirty="0"/>
              <a:t>, Josué fue el encargado de repartir la tierra juntamente con Eleazar (</a:t>
            </a:r>
            <a:r>
              <a:rPr lang="es-ES" dirty="0" err="1">
                <a:solidFill>
                  <a:srgbClr val="FF0000"/>
                </a:solidFill>
              </a:rPr>
              <a:t>Nm</a:t>
            </a:r>
            <a:r>
              <a:rPr lang="es-ES" dirty="0">
                <a:solidFill>
                  <a:srgbClr val="FF0000"/>
                </a:solidFill>
              </a:rPr>
              <a:t> 34:17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908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Pensemos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PR" smtClean="0"/>
              <a:t>¿Qué demuestra esto?</a:t>
            </a:r>
          </a:p>
          <a:p>
            <a:r>
              <a:rPr lang="es-PR" smtClean="0"/>
              <a:t>¿Qué recomendaron los príncipes de Israel como remedio?</a:t>
            </a:r>
          </a:p>
          <a:p>
            <a:r>
              <a:rPr lang="es-PR" smtClean="0"/>
              <a:t>¿Cuál fue la excusa de los gabaonitas?</a:t>
            </a:r>
          </a:p>
          <a:p>
            <a:r>
              <a:rPr lang="es-PR" smtClean="0"/>
              <a:t>¿Fue provechosa su astucia y diligencia?</a:t>
            </a:r>
          </a:p>
        </p:txBody>
      </p:sp>
    </p:spTree>
    <p:extLst>
      <p:ext uri="{BB962C8B-B14F-4D97-AF65-F5344CB8AC3E}">
        <p14:creationId xmlns:p14="http://schemas.microsoft.com/office/powerpoint/2010/main" val="33083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Pensemos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PR" smtClean="0"/>
              <a:t>¿Cuál piensas sería la duración de esta servidumbre?</a:t>
            </a:r>
          </a:p>
          <a:p>
            <a:pPr lvl="1"/>
            <a:r>
              <a:rPr lang="es-PR" smtClean="0"/>
              <a:t>Veamos </a:t>
            </a:r>
            <a:r>
              <a:rPr lang="es-PR" smtClean="0">
                <a:solidFill>
                  <a:srgbClr val="FF0000"/>
                </a:solidFill>
              </a:rPr>
              <a:t>Levítico 27.28</a:t>
            </a:r>
            <a:r>
              <a:rPr lang="es-PR" smtClean="0"/>
              <a:t>.</a:t>
            </a:r>
          </a:p>
          <a:p>
            <a:r>
              <a:rPr lang="es-PR" smtClean="0"/>
              <a:t>¿Quiénes hacían típicamente esas labores en aquellos lugares?</a:t>
            </a:r>
          </a:p>
          <a:p>
            <a:r>
              <a:rPr lang="es-PR" smtClean="0"/>
              <a:t>¿En qué forma fue también una desgracia para los gabaonitas?</a:t>
            </a:r>
          </a:p>
        </p:txBody>
      </p:sp>
    </p:spTree>
    <p:extLst>
      <p:ext uri="{BB962C8B-B14F-4D97-AF65-F5344CB8AC3E}">
        <p14:creationId xmlns:p14="http://schemas.microsoft.com/office/powerpoint/2010/main" val="204009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Pensemos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PR" smtClean="0"/>
              <a:t>¿Cuán firme era la promesa hecha por Israel a los gabaonitas?</a:t>
            </a:r>
          </a:p>
          <a:p>
            <a:pPr lvl="1"/>
            <a:r>
              <a:rPr lang="es-PR" smtClean="0"/>
              <a:t>Veamos </a:t>
            </a:r>
            <a:r>
              <a:rPr lang="es-PR" smtClean="0">
                <a:solidFill>
                  <a:srgbClr val="FF0000"/>
                </a:solidFill>
              </a:rPr>
              <a:t>2 Samuel 21.1-2</a:t>
            </a:r>
            <a:r>
              <a:rPr lang="es-PR" smtClean="0"/>
              <a:t>.</a:t>
            </a:r>
          </a:p>
          <a:p>
            <a:r>
              <a:rPr lang="es-PR" smtClean="0"/>
              <a:t>¿Cuánta influencia negativa tendrían los gabaonitas sobre el pueblo de Dios?</a:t>
            </a:r>
          </a:p>
        </p:txBody>
      </p:sp>
    </p:spTree>
    <p:extLst>
      <p:ext uri="{BB962C8B-B14F-4D97-AF65-F5344CB8AC3E}">
        <p14:creationId xmlns:p14="http://schemas.microsoft.com/office/powerpoint/2010/main" val="404793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smtClean="0"/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497888" cy="4648200"/>
          </a:xfrm>
        </p:spPr>
        <p:txBody>
          <a:bodyPr/>
          <a:lstStyle/>
          <a:p>
            <a:pPr marL="609600" indent="-609600" eaLnBrk="1" hangingPunct="1">
              <a:buSzPct val="85000"/>
              <a:tabLst>
                <a:tab pos="1257300" algn="l"/>
              </a:tabLst>
            </a:pPr>
            <a:r>
              <a:rPr lang="es-PR" smtClean="0"/>
              <a:t>El cristiano debe cuidarse de dar su palabra sin consultar la voluntad de Dios (</a:t>
            </a:r>
            <a:r>
              <a:rPr lang="es-PR" smtClean="0">
                <a:solidFill>
                  <a:srgbClr val="FF0000"/>
                </a:solidFill>
              </a:rPr>
              <a:t>9.9-10</a:t>
            </a:r>
            <a:r>
              <a:rPr lang="es-PR" smtClean="0"/>
              <a:t>).</a:t>
            </a:r>
          </a:p>
          <a:p>
            <a:pPr marL="1009650" lvl="1" indent="-609600" eaLnBrk="1" hangingPunct="1">
              <a:buSzPct val="85000"/>
              <a:tabLst>
                <a:tab pos="1257300" algn="l"/>
              </a:tabLst>
            </a:pPr>
            <a:r>
              <a:rPr lang="es-PR" sz="2400" smtClean="0"/>
              <a:t>La Biblia señala como cosa seria el hacer un juramento.</a:t>
            </a:r>
          </a:p>
          <a:p>
            <a:pPr marL="1009650" lvl="1" indent="-609600" eaLnBrk="1" hangingPunct="1">
              <a:buSzPct val="85000"/>
              <a:tabLst>
                <a:tab pos="1257300" algn="l"/>
              </a:tabLst>
            </a:pPr>
            <a:r>
              <a:rPr lang="es-PR" sz="2400" smtClean="0"/>
              <a:t>Josué y los ancianos hicieron amistad con gente que Dios había condenado, pero el cristiano debe buscar la voluntad de Dios antes de dar su palabra.</a:t>
            </a:r>
          </a:p>
          <a:p>
            <a:pPr marL="1009650" lvl="1" indent="-609600" eaLnBrk="1" hangingPunct="1">
              <a:buSzPct val="85000"/>
              <a:tabLst>
                <a:tab pos="1257300" algn="l"/>
              </a:tabLst>
            </a:pPr>
            <a:r>
              <a:rPr lang="es-PR" sz="2400" smtClean="0"/>
              <a:t>No hay que apurarse para prometer algo que a la larga perjudicará nuestra vida.</a:t>
            </a:r>
          </a:p>
          <a:p>
            <a:pPr marL="1009650" lvl="1" indent="-609600" eaLnBrk="1" hangingPunct="1">
              <a:buSzPct val="85000"/>
              <a:tabLst>
                <a:tab pos="1257300" algn="l"/>
              </a:tabLst>
            </a:pPr>
            <a:r>
              <a:rPr lang="es-PR" sz="2400" smtClean="0"/>
              <a:t>Ver </a:t>
            </a:r>
            <a:r>
              <a:rPr lang="es-PR" sz="2400" smtClean="0">
                <a:solidFill>
                  <a:srgbClr val="FF0000"/>
                </a:solidFill>
              </a:rPr>
              <a:t>Lucas 16.8-9</a:t>
            </a:r>
            <a:r>
              <a:rPr lang="es-PR" sz="2400" smtClean="0"/>
              <a:t>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0336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072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Josué invita a la rededicación    (</a:t>
            </a:r>
            <a:r>
              <a:rPr lang="es-PR" smtClean="0">
                <a:solidFill>
                  <a:srgbClr val="FF0000"/>
                </a:solidFill>
              </a:rPr>
              <a:t>Josué 24.14-15</a:t>
            </a:r>
            <a:r>
              <a:rPr lang="es-PR" smtClean="0"/>
              <a:t>)</a:t>
            </a:r>
          </a:p>
        </p:txBody>
      </p:sp>
      <p:pic>
        <p:nvPicPr>
          <p:cNvPr id="44034" name="Picture 2" descr="http://www.biblepicturegallery.com/free/Pics/Shechem5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1825" y="1901825"/>
            <a:ext cx="5803900" cy="4554538"/>
          </a:xfrm>
        </p:spPr>
      </p:pic>
    </p:spTree>
    <p:extLst>
      <p:ext uri="{BB962C8B-B14F-4D97-AF65-F5344CB8AC3E}">
        <p14:creationId xmlns:p14="http://schemas.microsoft.com/office/powerpoint/2010/main" val="24137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1748" name="Title 4"/>
          <p:cNvSpPr>
            <a:spLocks noGrp="1"/>
          </p:cNvSpPr>
          <p:nvPr>
            <p:ph type="title"/>
          </p:nvPr>
        </p:nvSpPr>
        <p:spPr>
          <a:xfrm>
            <a:off x="1150938" y="214313"/>
            <a:ext cx="5707062" cy="1462087"/>
          </a:xfrm>
        </p:spPr>
        <p:txBody>
          <a:bodyPr/>
          <a:lstStyle/>
          <a:p>
            <a:r>
              <a:rPr lang="es-PR" sz="3600" smtClean="0"/>
              <a:t>Josué invita a la rededicación (</a:t>
            </a:r>
            <a:r>
              <a:rPr lang="es-PR" sz="3600" smtClean="0">
                <a:solidFill>
                  <a:srgbClr val="FF0000"/>
                </a:solidFill>
              </a:rPr>
              <a:t>Josué 24.14-15</a:t>
            </a:r>
            <a:r>
              <a:rPr lang="es-PR" sz="3600" smtClean="0"/>
              <a:t>)</a:t>
            </a:r>
          </a:p>
        </p:txBody>
      </p:sp>
      <p:sp>
        <p:nvSpPr>
          <p:cNvPr id="31749" name="Content Placeholder 7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sz="2800" i="1" smtClean="0"/>
              <a:t>"Ahora, pues, temed a Jehová, y servidle con integridad y en verdad; y quitad de entre vosotros los dioses a los cuales sirvieron vuestros padres al otro lado del río, y en Egipto; y servid a Jehová. Y si mal os parece servir a Jehová, escogeos hoy a quién sirváis; si a los dioses a quienes sirvieron vuestros padres, cuando estuvieron al otro lado del río, o a los dioses de los amorreos en cuya tierra habitáis; pero yo y mi casa serviremos a Jehová.”</a:t>
            </a:r>
            <a:endParaRPr lang="es-PR" sz="2800" i="1" smtClean="0"/>
          </a:p>
        </p:txBody>
      </p:sp>
      <p:pic>
        <p:nvPicPr>
          <p:cNvPr id="9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1477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277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¿Qué quería lograr Josué?</a:t>
            </a:r>
          </a:p>
          <a:p>
            <a:r>
              <a:rPr lang="es-ES" i="1" smtClean="0"/>
              <a:t>Josué estaba haciendo una apelación al pueblo a fin de que tomaran una decisión que no fuera un sí pero no, sino un sí porque sí.</a:t>
            </a:r>
          </a:p>
        </p:txBody>
      </p:sp>
      <p:pic>
        <p:nvPicPr>
          <p:cNvPr id="10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4752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379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smtClean="0"/>
              <a:t>¿Cuán importante son las decisiones críticas de la vida?</a:t>
            </a:r>
          </a:p>
          <a:p>
            <a:r>
              <a:rPr lang="es-ES" i="1" smtClean="0"/>
              <a:t>Las decisiones que cambian el rumbo de la vida tienen que ser tomadas y tomadas en serio. No se puede ir por la vida con nuestros valores solamente a medias. Especialmente cuando hablamos de la relación con Dios jugamos a “todo o nada”, o “tómalo o déjalo”.</a:t>
            </a:r>
          </a:p>
        </p:txBody>
      </p:sp>
      <p:pic>
        <p:nvPicPr>
          <p:cNvPr id="10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2994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481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Ejemplos:</a:t>
            </a:r>
          </a:p>
          <a:p>
            <a:r>
              <a:rPr lang="es-ES" i="1" smtClean="0"/>
              <a:t>Si yo siendo cristiano y soltero me caso con una mujer que no es cristiana, es una decisión que me echará a perder la vida y solamente la misericordia de Dios será mi esperanza.</a:t>
            </a:r>
          </a:p>
        </p:txBody>
      </p:sp>
      <p:pic>
        <p:nvPicPr>
          <p:cNvPr id="10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42578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584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Ejemplos:</a:t>
            </a:r>
          </a:p>
          <a:p>
            <a:r>
              <a:rPr lang="es-ES" i="1" smtClean="0"/>
              <a:t>Si yo pretendo depender de la providencia y gracia de Dios en dirigirme para obtener un buen empleo o formar un negocio propio, y después me dispongo a jugar ruleta, a jugar picas o black jack, estoy en camino de atarme a los vicios que impedirán que el Espíritu Santo gobierne mi vida.</a:t>
            </a:r>
          </a:p>
        </p:txBody>
      </p:sp>
      <p:pic>
        <p:nvPicPr>
          <p:cNvPr id="10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6860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Trasfondo de Josué</a:t>
            </a:r>
          </a:p>
        </p:txBody>
      </p:sp>
      <p:sp>
        <p:nvSpPr>
          <p:cNvPr id="18435" name="Content Placeholder 9"/>
          <p:cNvSpPr>
            <a:spLocks noGrp="1"/>
          </p:cNvSpPr>
          <p:nvPr>
            <p:ph idx="1"/>
          </p:nvPr>
        </p:nvSpPr>
        <p:spPr>
          <a:xfrm>
            <a:off x="152399" y="1446551"/>
            <a:ext cx="8849193" cy="4725649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Josué tomó la dirección del pueblo de Dios inmediatamente después de la muerte de Moisés. </a:t>
            </a:r>
            <a:endParaRPr lang="es-ES" dirty="0" smtClean="0"/>
          </a:p>
          <a:p>
            <a:r>
              <a:rPr lang="es-ES" dirty="0" smtClean="0"/>
              <a:t>Como </a:t>
            </a:r>
            <a:r>
              <a:rPr lang="es-ES" dirty="0"/>
              <a:t>preparativo para su labor, envió espías a </a:t>
            </a:r>
            <a:r>
              <a:rPr lang="es-ES" dirty="0" smtClean="0"/>
              <a:t>Jericó</a:t>
            </a:r>
            <a:r>
              <a:rPr lang="es-ES" dirty="0"/>
              <a:t>, quienes le trajeron informes alentadores para invadir la tierra.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primer paso fue atravesar el Jordán, encabezados por los sacerdotes que llevaban el arca del pacto; cuando estos mojaron las plantas de sus pies en la orilla del Jordán, las aguas se detuvieron.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sacerdotes permanecieron en medio del cauce seco, y todo el pueblo de Israel cruzó antes que el río reanudara su curso normal (</a:t>
            </a:r>
            <a:r>
              <a:rPr lang="es-ES" dirty="0" err="1">
                <a:solidFill>
                  <a:srgbClr val="FF0000"/>
                </a:solidFill>
              </a:rPr>
              <a:t>Jos</a:t>
            </a:r>
            <a:r>
              <a:rPr lang="es-ES" dirty="0">
                <a:solidFill>
                  <a:srgbClr val="FF0000"/>
                </a:solidFill>
              </a:rPr>
              <a:t> 3</a:t>
            </a:r>
            <a:r>
              <a:rPr lang="es-ES" dirty="0"/>
              <a:t>).</a:t>
            </a:r>
          </a:p>
          <a:p>
            <a:r>
              <a:rPr lang="es-ES" dirty="0"/>
              <a:t>Después de entrar en la tierra de Canaán, Dios ordenó a Josué circuncidar a los hijos de Israel que no se habían circuncidado después de la salida de Egipto (</a:t>
            </a:r>
            <a:r>
              <a:rPr lang="es-ES" dirty="0">
                <a:solidFill>
                  <a:srgbClr val="FF0000"/>
                </a:solidFill>
              </a:rPr>
              <a:t>cap. 5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59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686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Ejemplos:</a:t>
            </a:r>
          </a:p>
          <a:p>
            <a:r>
              <a:rPr lang="es-ES" i="1" smtClean="0"/>
              <a:t>Si yo pretendo que Dios me use como músico para su gloria, y habiéndoseme dado el privilegio de empezar a hacerlo, malgasto el tiempo y no ensayo, y dedico el tiempo a escuchar música de Satanás, estoy encaminado a una vida fracasada e hipócrita.  </a:t>
            </a:r>
          </a:p>
        </p:txBody>
      </p:sp>
      <p:pic>
        <p:nvPicPr>
          <p:cNvPr id="10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3541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78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¿Cuán claro fue Josué cuando habló con el pueblo?</a:t>
            </a:r>
          </a:p>
          <a:p>
            <a:r>
              <a:rPr lang="es-ES" i="1" smtClean="0"/>
              <a:t>Josué expuso las opciones con toda claridad. </a:t>
            </a:r>
          </a:p>
          <a:p>
            <a:r>
              <a:rPr lang="es-ES" i="1" smtClean="0"/>
              <a:t>“Escogeos hoy a quién sirváis” (</a:t>
            </a:r>
            <a:r>
              <a:rPr lang="es-ES" i="1" smtClean="0">
                <a:solidFill>
                  <a:srgbClr val="FF0000"/>
                </a:solidFill>
              </a:rPr>
              <a:t>v. 15</a:t>
            </a:r>
            <a:r>
              <a:rPr lang="es-ES" i="1" smtClean="0"/>
              <a:t>). </a:t>
            </a:r>
          </a:p>
          <a:p>
            <a:r>
              <a:rPr lang="es-ES" i="1" smtClean="0"/>
              <a:t>La opción era servir a Jehovah o servir a los dioses de la región.</a:t>
            </a:r>
          </a:p>
        </p:txBody>
      </p:sp>
      <p:pic>
        <p:nvPicPr>
          <p:cNvPr id="10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2273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891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¿Qué hizo Josué según el versículo 15?</a:t>
            </a:r>
          </a:p>
          <a:p>
            <a:r>
              <a:rPr lang="es-ES" i="1" smtClean="0"/>
              <a:t>Josué se puso al frente como ejemplo.</a:t>
            </a:r>
          </a:p>
          <a:p>
            <a:r>
              <a:rPr lang="es-ES" i="1" smtClean="0"/>
              <a:t>“Pero yo y mi casa serviremos a Jehová” </a:t>
            </a:r>
          </a:p>
          <a:p>
            <a:r>
              <a:rPr lang="es-ES" i="1" smtClean="0"/>
              <a:t>Como un hombre íntegro y con el aval del respaldo de toda su familia, anuncia delante de todos su decisión.</a:t>
            </a:r>
          </a:p>
        </p:txBody>
      </p:sp>
      <p:pic>
        <p:nvPicPr>
          <p:cNvPr id="7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5618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3994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¿Por qué es importante que el líder cristiano sea el máximo ejemplo?</a:t>
            </a:r>
          </a:p>
          <a:p>
            <a:r>
              <a:rPr lang="es-ES" i="1" smtClean="0"/>
              <a:t>Por que no da ejemplo sólo de parte suya, sino de parte de Dios.</a:t>
            </a:r>
          </a:p>
          <a:p>
            <a:r>
              <a:rPr lang="es-ES" i="1" smtClean="0"/>
              <a:t>El líder cristiano tiene que ser ejemplo en todo y digno de imitar.</a:t>
            </a:r>
          </a:p>
        </p:txBody>
      </p:sp>
      <p:pic>
        <p:nvPicPr>
          <p:cNvPr id="7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84573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4096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Ejemplos:</a:t>
            </a:r>
          </a:p>
          <a:p>
            <a:r>
              <a:rPr lang="es-ES" i="1" smtClean="0"/>
              <a:t>Si el líder dice, “tengan cuidado de su testimonio” y después lo vemos comprando una cerveza en el colmado, ¿qué clase de ejemplo es ése?</a:t>
            </a:r>
          </a:p>
          <a:p>
            <a:r>
              <a:rPr lang="es-ES" i="1" smtClean="0"/>
              <a:t>Si dijera, “¡canten con alegría al Señor!”, pero él mismo no canta, sino que hace que lee mientras se canta, ¿qué clase de ejemplo es ese?</a:t>
            </a:r>
          </a:p>
        </p:txBody>
      </p:sp>
      <p:pic>
        <p:nvPicPr>
          <p:cNvPr id="7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6546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4198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Es por esto que Santiago dijo:</a:t>
            </a:r>
          </a:p>
          <a:p>
            <a:pPr lvl="1"/>
            <a:r>
              <a:rPr lang="es-ES" i="1" smtClean="0"/>
              <a:t>"Hermanos míos, no os hagáis maestros muchos de vosotros, sabiendo que recibiremos mayor condenación." 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s-ES" i="1" smtClean="0"/>
              <a:t>	</a:t>
            </a:r>
            <a:r>
              <a:rPr lang="es-ES" smtClean="0"/>
              <a:t>(</a:t>
            </a:r>
            <a:r>
              <a:rPr lang="es-ES" smtClean="0">
                <a:solidFill>
                  <a:srgbClr val="FF0000"/>
                </a:solidFill>
              </a:rPr>
              <a:t>Santiago 3.1, RVR60</a:t>
            </a:r>
            <a:r>
              <a:rPr lang="es-ES" smtClean="0"/>
              <a:t>)</a:t>
            </a:r>
          </a:p>
          <a:p>
            <a:r>
              <a:rPr lang="es-ES" smtClean="0"/>
              <a:t>¿Quiere decir esto que no se puede ser líder?</a:t>
            </a:r>
          </a:p>
        </p:txBody>
      </p:sp>
      <p:pic>
        <p:nvPicPr>
          <p:cNvPr id="7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824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4301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Preguntas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/>
              <a:t>¿Qué les había advertido en </a:t>
            </a:r>
            <a:r>
              <a:rPr lang="es-ES" smtClean="0">
                <a:solidFill>
                  <a:srgbClr val="FF0000"/>
                </a:solidFill>
              </a:rPr>
              <a:t>23.7-8</a:t>
            </a:r>
            <a:r>
              <a:rPr lang="es-ES" smtClean="0"/>
              <a:t>?</a:t>
            </a:r>
          </a:p>
          <a:p>
            <a:r>
              <a:rPr lang="es-ES" i="1" smtClean="0"/>
              <a:t>Lo que era un peligro en Silo (</a:t>
            </a:r>
            <a:r>
              <a:rPr lang="es-ES" i="1" smtClean="0">
                <a:solidFill>
                  <a:srgbClr val="FF0000"/>
                </a:solidFill>
              </a:rPr>
              <a:t>23:7, 8</a:t>
            </a:r>
            <a:r>
              <a:rPr lang="es-ES" i="1" smtClean="0"/>
              <a:t>) es ahora una triste realidad en Siquem (</a:t>
            </a:r>
            <a:r>
              <a:rPr lang="es-ES" i="1" smtClean="0">
                <a:solidFill>
                  <a:srgbClr val="FF0000"/>
                </a:solidFill>
              </a:rPr>
              <a:t>vv. 14, 15</a:t>
            </a:r>
            <a:r>
              <a:rPr lang="es-ES" i="1" smtClean="0"/>
              <a:t>). </a:t>
            </a:r>
          </a:p>
          <a:p>
            <a:r>
              <a:rPr lang="es-ES" smtClean="0"/>
              <a:t>¿Qué había pasado ahora?</a:t>
            </a:r>
          </a:p>
          <a:p>
            <a:r>
              <a:rPr lang="es-ES" i="1" smtClean="0"/>
              <a:t>Algunos habían abandonado a Dios. </a:t>
            </a:r>
          </a:p>
        </p:txBody>
      </p:sp>
      <p:pic>
        <p:nvPicPr>
          <p:cNvPr id="7" name="Picture 2" descr="http://www.biblepicturegallery.com/free/Pics/Shechem5.gif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812280" y="0"/>
            <a:ext cx="23317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8927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Trasfondo de Josué</a:t>
            </a:r>
          </a:p>
        </p:txBody>
      </p:sp>
      <p:sp>
        <p:nvSpPr>
          <p:cNvPr id="18435" name="Content Placeholder 9"/>
          <p:cNvSpPr>
            <a:spLocks noGrp="1"/>
          </p:cNvSpPr>
          <p:nvPr>
            <p:ph idx="1"/>
          </p:nvPr>
        </p:nvSpPr>
        <p:spPr>
          <a:xfrm>
            <a:off x="152399" y="1446551"/>
            <a:ext cx="8849193" cy="4725649"/>
          </a:xfrm>
        </p:spPr>
        <p:txBody>
          <a:bodyPr>
            <a:normAutofit/>
          </a:bodyPr>
          <a:lstStyle/>
          <a:p>
            <a:r>
              <a:rPr lang="es-ES" dirty="0"/>
              <a:t>La vida de este gran líder del pueblo de Dios no revela falla alguna en las labores que se le encomendaron.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su juventud aprendió a designar responsabilidades como hombre; como ciudadano, buscó lo mejor para su patria; como militar, fue honorable e imparcial. </a:t>
            </a:r>
            <a:endParaRPr lang="es-ES" dirty="0" smtClean="0"/>
          </a:p>
          <a:p>
            <a:r>
              <a:rPr lang="es-ES" dirty="0" smtClean="0"/>
              <a:t>A </a:t>
            </a:r>
            <a:r>
              <a:rPr lang="es-ES" dirty="0"/>
              <a:t>lo largo de sus días, Josué mostró obediencia al trabajo que Dios le asignó y lo desempeñó orgullosamente. </a:t>
            </a:r>
            <a:endParaRPr lang="es-ES" dirty="0" smtClean="0"/>
          </a:p>
          <a:p>
            <a:r>
              <a:rPr lang="es-ES" dirty="0" smtClean="0"/>
              <a:t>Las </a:t>
            </a:r>
            <a:r>
              <a:rPr lang="es-ES" dirty="0"/>
              <a:t>palabras «yo y mi casa serviremos a Jehová» expresan el lema de su vida (</a:t>
            </a:r>
            <a:r>
              <a:rPr lang="es-ES" dirty="0" err="1">
                <a:solidFill>
                  <a:srgbClr val="FF0000"/>
                </a:solidFill>
              </a:rPr>
              <a:t>Jos</a:t>
            </a:r>
            <a:r>
              <a:rPr lang="es-ES" dirty="0">
                <a:solidFill>
                  <a:srgbClr val="FF0000"/>
                </a:solidFill>
              </a:rPr>
              <a:t> 24:15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0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 del Libro de Josué</a:t>
            </a:r>
          </a:p>
        </p:txBody>
      </p:sp>
      <p:sp>
        <p:nvSpPr>
          <p:cNvPr id="18435" name="Content Placeholder 9"/>
          <p:cNvSpPr>
            <a:spLocks noGrp="1"/>
          </p:cNvSpPr>
          <p:nvPr>
            <p:ph idx="1"/>
          </p:nvPr>
        </p:nvSpPr>
        <p:spPr>
          <a:xfrm>
            <a:off x="152400" y="2057400"/>
            <a:ext cx="5410200" cy="4114800"/>
          </a:xfrm>
        </p:spPr>
        <p:txBody>
          <a:bodyPr/>
          <a:lstStyle/>
          <a:p>
            <a:r>
              <a:rPr lang="es-ES" sz="2800" smtClean="0"/>
              <a:t>Fecha</a:t>
            </a:r>
          </a:p>
          <a:p>
            <a:pPr lvl="1"/>
            <a:r>
              <a:rPr lang="es-ES" sz="2400" smtClean="0"/>
              <a:t>Los acontecimientos descritos en el libro abarcan un período de más o menos 25 años, que fue el tiempo comprendido entre la muerte de Moisés y la de Josué, alrededor de 1400 a.C.</a:t>
            </a:r>
          </a:p>
          <a:p>
            <a:pPr lvl="1"/>
            <a:r>
              <a:rPr lang="es-ES" sz="2400" smtClean="0"/>
              <a:t>Josué tenía 85 años al entrar en la tierra, por lo que tenía como 45 años cuando salió de Egipto.</a:t>
            </a:r>
          </a:p>
        </p:txBody>
      </p:sp>
      <p:pic>
        <p:nvPicPr>
          <p:cNvPr id="5" name="Picture 4" descr="Jericho neolithic wall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1901825"/>
            <a:ext cx="321310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42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Contexto del Libro de Josué</a:t>
            </a:r>
            <a:endParaRPr lang="es-PR" dirty="0" smtClean="0"/>
          </a:p>
        </p:txBody>
      </p:sp>
      <p:sp>
        <p:nvSpPr>
          <p:cNvPr id="17411" name="Content Placeholder 9"/>
          <p:cNvSpPr>
            <a:spLocks noGrp="1"/>
          </p:cNvSpPr>
          <p:nvPr>
            <p:ph idx="1"/>
          </p:nvPr>
        </p:nvSpPr>
        <p:spPr>
          <a:xfrm>
            <a:off x="228600" y="2057400"/>
            <a:ext cx="5943600" cy="4114800"/>
          </a:xfrm>
        </p:spPr>
        <p:txBody>
          <a:bodyPr/>
          <a:lstStyle/>
          <a:p>
            <a:r>
              <a:rPr lang="es-ES" sz="2400" smtClean="0"/>
              <a:t>Se ha dicho que en aquellos tiempos no había en el Medio Oriente una religión tan degenerada como la de Canaán. </a:t>
            </a:r>
          </a:p>
          <a:p>
            <a:r>
              <a:rPr lang="es-ES" sz="2400" smtClean="0"/>
              <a:t>Según </a:t>
            </a:r>
            <a:r>
              <a:rPr lang="es-ES" sz="2400" smtClean="0">
                <a:solidFill>
                  <a:srgbClr val="FF0000"/>
                </a:solidFill>
              </a:rPr>
              <a:t>Levítico 18.25</a:t>
            </a:r>
            <a:r>
              <a:rPr lang="es-ES" sz="2400" smtClean="0"/>
              <a:t>, la tierra estaba contaminada por las abominaciones practicadas por los cananeos, a quienes la tierra tuvo que vomitar (</a:t>
            </a:r>
            <a:r>
              <a:rPr lang="es-ES" sz="2400" smtClean="0">
                <a:solidFill>
                  <a:srgbClr val="FF0000"/>
                </a:solidFill>
              </a:rPr>
              <a:t>Levítico 20.22</a:t>
            </a:r>
            <a:r>
              <a:rPr lang="es-ES" sz="2400" smtClean="0"/>
              <a:t>).</a:t>
            </a:r>
          </a:p>
          <a:p>
            <a:r>
              <a:rPr lang="es-ES" sz="2400" smtClean="0"/>
              <a:t>Jehová ordenó a Israel que exterminase a los cananeos (</a:t>
            </a:r>
            <a:r>
              <a:rPr lang="es-ES" sz="2400" smtClean="0">
                <a:solidFill>
                  <a:srgbClr val="FF0000"/>
                </a:solidFill>
              </a:rPr>
              <a:t>Éxodo 23.31–33; 34.11–17; Deuteronomio 7.2–4; 9.3</a:t>
            </a:r>
            <a:r>
              <a:rPr lang="es-ES" sz="2400" smtClean="0"/>
              <a:t>). 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28194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27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R" smtClean="0"/>
          </a:p>
        </p:txBody>
      </p:sp>
      <p:sp>
        <p:nvSpPr>
          <p:cNvPr id="2560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R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urved Connector 7"/>
          <p:cNvCxnSpPr/>
          <p:nvPr/>
        </p:nvCxnSpPr>
        <p:spPr>
          <a:xfrm rot="10800000" flipV="1">
            <a:off x="3200400" y="3048000"/>
            <a:ext cx="914400" cy="762000"/>
          </a:xfrm>
          <a:prstGeom prst="curvedConnector3">
            <a:avLst>
              <a:gd name="adj1" fmla="val 50000"/>
            </a:avLst>
          </a:prstGeom>
          <a:ln w="50800"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48200" y="152400"/>
            <a:ext cx="24384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P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Mapa de Canaán antes de la conquista por Israel</a:t>
            </a:r>
          </a:p>
        </p:txBody>
      </p:sp>
    </p:spTree>
    <p:extLst>
      <p:ext uri="{BB962C8B-B14F-4D97-AF65-F5344CB8AC3E}">
        <p14:creationId xmlns:p14="http://schemas.microsoft.com/office/powerpoint/2010/main" val="291907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/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sz="4400"/>
          </a:p>
        </p:txBody>
      </p:sp>
      <p:sp>
        <p:nvSpPr>
          <p:cNvPr id="2662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Las órdenes de Dios a Josué </a:t>
            </a:r>
            <a:br>
              <a:rPr lang="es-PR" smtClean="0"/>
            </a:br>
            <a:r>
              <a:rPr lang="es-PR" smtClean="0"/>
              <a:t>	(</a:t>
            </a:r>
            <a:r>
              <a:rPr lang="es-PR" smtClean="0">
                <a:solidFill>
                  <a:srgbClr val="FF0000"/>
                </a:solidFill>
              </a:rPr>
              <a:t>Josué 1.1-3, 8, 9</a:t>
            </a:r>
            <a:r>
              <a:rPr lang="es-PR" smtClean="0"/>
              <a:t>)</a:t>
            </a:r>
          </a:p>
        </p:txBody>
      </p:sp>
      <p:pic>
        <p:nvPicPr>
          <p:cNvPr id="14" name="Picture 13" descr="cross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1901825"/>
            <a:ext cx="389572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04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2708</Words>
  <Application>Microsoft Office PowerPoint</Application>
  <PresentationFormat>On-screen Show (4:3)</PresentationFormat>
  <Paragraphs>220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Trasfondo de Josué</vt:lpstr>
      <vt:lpstr>Trasfondo de Josué</vt:lpstr>
      <vt:lpstr>Trasfondo de Josué</vt:lpstr>
      <vt:lpstr>Trasfondo de Josué</vt:lpstr>
      <vt:lpstr>Contexto del Libro de Josué</vt:lpstr>
      <vt:lpstr>Contexto del Libro de Josué</vt:lpstr>
      <vt:lpstr>PowerPoint Presentation</vt:lpstr>
      <vt:lpstr>Las órdenes de Dios a Josué   (Josué 1.1-3, 8, 9)</vt:lpstr>
      <vt:lpstr>Las órdenes de Dios a Josué   (Josué 1.1-3, 8, 9)</vt:lpstr>
      <vt:lpstr>Las órdenes de Dios a Josué   (Josué 1.1-3, 8, 9)</vt:lpstr>
      <vt:lpstr>Pensemos</vt:lpstr>
      <vt:lpstr>Pensemos</vt:lpstr>
      <vt:lpstr>La Destrucción de Jericó  (Josué 6:2-5)</vt:lpstr>
      <vt:lpstr>La Destrucción de Jericó  (Josué 6:2-5)</vt:lpstr>
      <vt:lpstr>PowerPoint Presentation</vt:lpstr>
      <vt:lpstr>PowerPoint Presentation</vt:lpstr>
      <vt:lpstr>PowerPoint Presentation</vt:lpstr>
      <vt:lpstr>Preguntas</vt:lpstr>
      <vt:lpstr>El Pecado Descubierto   (Josué 7.11-13)</vt:lpstr>
      <vt:lpstr>PowerPoint Presentation</vt:lpstr>
      <vt:lpstr>PowerPoint Presentation</vt:lpstr>
      <vt:lpstr>PowerPoint Presentation</vt:lpstr>
      <vt:lpstr>PowerPoint Presentation</vt:lpstr>
      <vt:lpstr>Aplicaciones</vt:lpstr>
      <vt:lpstr>El castigo para los gabaonitas (Josué 9.22-27)</vt:lpstr>
      <vt:lpstr>El castigo para los gabaonitas (Josué 9.22-27)</vt:lpstr>
      <vt:lpstr>Pensemos</vt:lpstr>
      <vt:lpstr>Pensemos</vt:lpstr>
      <vt:lpstr>Pensemos</vt:lpstr>
      <vt:lpstr>Pensemos</vt:lpstr>
      <vt:lpstr>Pensemos</vt:lpstr>
      <vt:lpstr>Aplicaciones</vt:lpstr>
      <vt:lpstr>Josué invita a la rededicación    (Josué 24.14-15)</vt:lpstr>
      <vt:lpstr>Josué invita a la rededicación (Josué 24.14-15)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</vt:vector>
  </TitlesOfParts>
  <Company>Hewlett 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resenas_de_la_vida_de_josue_112114</dc:title>
  <dc:creator>Ortega, Tito (ISB-GSO Inks &amp; Supplies Dev. Mgr.)</dc:creator>
  <cp:lastModifiedBy>Ortega, Tito (ISB-GSO Inks &amp; Supplies Dev. Mgr.)</cp:lastModifiedBy>
  <cp:revision>11</cp:revision>
  <dcterms:created xsi:type="dcterms:W3CDTF">2014-11-21T21:09:33Z</dcterms:created>
  <dcterms:modified xsi:type="dcterms:W3CDTF">2014-11-21T21:48:33Z</dcterms:modified>
</cp:coreProperties>
</file>