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689" r:id="rId2"/>
  </p:sldMasterIdLst>
  <p:notesMasterIdLst>
    <p:notesMasterId r:id="rId34"/>
  </p:notesMasterIdLst>
  <p:handoutMasterIdLst>
    <p:handoutMasterId r:id="rId35"/>
  </p:handoutMasterIdLst>
  <p:sldIdLst>
    <p:sldId id="901" r:id="rId3"/>
    <p:sldId id="530" r:id="rId4"/>
    <p:sldId id="1315" r:id="rId5"/>
    <p:sldId id="1265" r:id="rId6"/>
    <p:sldId id="1309" r:id="rId7"/>
    <p:sldId id="723" r:id="rId8"/>
    <p:sldId id="1346" r:id="rId9"/>
    <p:sldId id="1393" r:id="rId10"/>
    <p:sldId id="1394" r:id="rId11"/>
    <p:sldId id="1336" r:id="rId12"/>
    <p:sldId id="1352" r:id="rId13"/>
    <p:sldId id="1397" r:id="rId14"/>
    <p:sldId id="757" r:id="rId15"/>
    <p:sldId id="1284" r:id="rId16"/>
    <p:sldId id="1348" r:id="rId17"/>
    <p:sldId id="1387" r:id="rId18"/>
    <p:sldId id="1388" r:id="rId19"/>
    <p:sldId id="1322" r:id="rId20"/>
    <p:sldId id="1364" r:id="rId21"/>
    <p:sldId id="1398" r:id="rId22"/>
    <p:sldId id="1355" r:id="rId23"/>
    <p:sldId id="1367" r:id="rId24"/>
    <p:sldId id="1357" r:id="rId25"/>
    <p:sldId id="1395" r:id="rId26"/>
    <p:sldId id="1358" r:id="rId27"/>
    <p:sldId id="1401" r:id="rId28"/>
    <p:sldId id="1399" r:id="rId29"/>
    <p:sldId id="1400" r:id="rId30"/>
    <p:sldId id="1402" r:id="rId31"/>
    <p:sldId id="542" r:id="rId32"/>
    <p:sldId id="269" r:id="rId33"/>
  </p:sldIdLst>
  <p:sldSz cx="9144000" cy="6858000" type="screen4x3"/>
  <p:notesSz cx="6858000" cy="92360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99"/>
    <a:srgbClr val="000000"/>
    <a:srgbClr val="660066"/>
    <a:srgbClr val="502604"/>
    <a:srgbClr val="996633"/>
    <a:srgbClr val="104C2D"/>
    <a:srgbClr val="1D7D42"/>
    <a:srgbClr val="990099"/>
    <a:srgbClr val="336600"/>
    <a:srgbClr val="285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411" autoAdjust="0"/>
    <p:restoredTop sz="93419" autoAdjust="0"/>
  </p:normalViewPr>
  <p:slideViewPr>
    <p:cSldViewPr>
      <p:cViewPr varScale="1">
        <p:scale>
          <a:sx n="116" d="100"/>
          <a:sy n="116" d="100"/>
        </p:scale>
        <p:origin x="147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1804"/>
          </a:xfrm>
          <a:prstGeom prst="rect">
            <a:avLst/>
          </a:prstGeom>
        </p:spPr>
        <p:txBody>
          <a:bodyPr vert="horz" lIns="91961" tIns="45981" rIns="91961" bIns="4598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4" y="0"/>
            <a:ext cx="2971800" cy="461804"/>
          </a:xfrm>
          <a:prstGeom prst="rect">
            <a:avLst/>
          </a:prstGeom>
        </p:spPr>
        <p:txBody>
          <a:bodyPr vert="horz" lIns="91961" tIns="45981" rIns="91961" bIns="45981" rtlCol="0"/>
          <a:lstStyle>
            <a:lvl1pPr algn="r">
              <a:defRPr sz="1200"/>
            </a:lvl1pPr>
          </a:lstStyle>
          <a:p>
            <a:fld id="{852B88E5-B5CA-42A6-8C8D-771217504241}" type="datetimeFigureOut">
              <a:rPr lang="en-US" smtClean="0"/>
              <a:pPr/>
              <a:t>11/8/2015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2668"/>
            <a:ext cx="2971800" cy="461804"/>
          </a:xfrm>
          <a:prstGeom prst="rect">
            <a:avLst/>
          </a:prstGeom>
        </p:spPr>
        <p:txBody>
          <a:bodyPr vert="horz" lIns="91961" tIns="45981" rIns="91961" bIns="4598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4" y="8772668"/>
            <a:ext cx="2971800" cy="461804"/>
          </a:xfrm>
          <a:prstGeom prst="rect">
            <a:avLst/>
          </a:prstGeom>
        </p:spPr>
        <p:txBody>
          <a:bodyPr vert="horz" lIns="91961" tIns="45981" rIns="91961" bIns="45981" rtlCol="0" anchor="b"/>
          <a:lstStyle>
            <a:lvl1pPr algn="r">
              <a:defRPr sz="1200"/>
            </a:lvl1pPr>
          </a:lstStyle>
          <a:p>
            <a:fld id="{FD945C08-F24C-4AF2-AD69-0EE14E38D7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4401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4" y="0"/>
            <a:ext cx="2971800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20775" y="693738"/>
            <a:ext cx="4616450" cy="34623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87136"/>
            <a:ext cx="5486400" cy="4156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72668"/>
            <a:ext cx="2971800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4" y="8772668"/>
            <a:ext cx="2971800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13860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/>
              <a:pPr/>
              <a:t>1</a:t>
            </a:fld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2670053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11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9184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12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9184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41265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66446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637138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637138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637138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21095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21095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2109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C9417E-63BB-449D-BC72-FFE2165E801D}" type="slidenum">
              <a:rPr lang="en-US" smtClean="0">
                <a:solidFill>
                  <a:srgbClr val="000000"/>
                </a:solidFill>
              </a:rPr>
              <a:pPr/>
              <a:t>2</a:t>
            </a:fld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297193165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21095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21095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21095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21095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21095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21095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21095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21095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03420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7"/>
          <p:cNvSpPr txBox="1">
            <a:spLocks noGrp="1" noChangeArrowheads="1"/>
          </p:cNvSpPr>
          <p:nvPr/>
        </p:nvSpPr>
        <p:spPr bwMode="auto">
          <a:xfrm>
            <a:off x="3884614" y="8772525"/>
            <a:ext cx="2971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957" tIns="45979" rIns="91957" bIns="45979" anchor="b"/>
          <a:lstStyle/>
          <a:p>
            <a:pPr algn="r"/>
            <a:fld id="{A81C3BFB-BBE1-4283-851A-447CDD52158C}" type="slidenum">
              <a:rPr lang="en-US" sz="1200">
                <a:solidFill>
                  <a:srgbClr val="000000"/>
                </a:solidFill>
                <a:latin typeface="Arial" charset="0"/>
              </a:rPr>
              <a:pPr algn="r"/>
              <a:t>30</a:t>
            </a:fld>
            <a:endParaRPr lang="en-US" sz="12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61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smtClean="0"/>
          </a:p>
        </p:txBody>
      </p:sp>
    </p:spTree>
    <p:extLst>
      <p:ext uri="{BB962C8B-B14F-4D97-AF65-F5344CB8AC3E}">
        <p14:creationId xmlns:p14="http://schemas.microsoft.com/office/powerpoint/2010/main" val="17023522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984616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31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0775" y="693738"/>
            <a:ext cx="4616450" cy="3462337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4758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05202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605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59978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8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59978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9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59978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10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9184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321620-7B8A-449A-98FB-69EC33E1586B}" type="datetime1">
              <a:rPr lang="en-US"/>
              <a:pPr/>
              <a:t>11/8/2015</a:t>
            </a:fld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426BC6-9C44-4822-8B07-F963A8030F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  <p:sldLayoutId id="2147483688" r:id="rId13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smedia.org/resources/illustrations/sweet-publishing/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  <a:alpha val="8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3.bp.blogspot.com/_XTh7-uU0drs/TMc8SQBRVmI/AAAAAAAAAtM/zQdz5tv90ik/s1600/Abigail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0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42151" y="6248400"/>
            <a:ext cx="1905000" cy="457200"/>
          </a:xfrm>
        </p:spPr>
        <p:txBody>
          <a:bodyPr/>
          <a:lstStyle/>
          <a:p>
            <a:fld id="{6168C845-AC6A-4CB1-AD25-7DB23307EAA9}" type="slidenum">
              <a:rPr lang="en-US"/>
              <a:pPr/>
              <a:t>1</a:t>
            </a:fld>
            <a:endParaRPr lang="en-US" dirty="0"/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52400" y="6096000"/>
            <a:ext cx="3048000" cy="646331"/>
          </a:xfrm>
          <a:prstGeom prst="rect">
            <a:avLst/>
          </a:prstGeom>
          <a:solidFill>
            <a:schemeClr val="bg1">
              <a:lumMod val="95000"/>
              <a:lumOff val="5000"/>
              <a:alpha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PR" dirty="0">
                <a:solidFill>
                  <a:schemeClr val="tx2"/>
                </a:solidFill>
                <a:latin typeface="Arial" charset="0"/>
              </a:rPr>
              <a:t>Iglesia Bíblica Bautista de </a:t>
            </a:r>
            <a:r>
              <a:rPr lang="es-PR" dirty="0" smtClean="0">
                <a:solidFill>
                  <a:schemeClr val="tx2"/>
                </a:solidFill>
                <a:latin typeface="Arial" charset="0"/>
              </a:rPr>
              <a:t>Aguadilla</a:t>
            </a:r>
            <a:endParaRPr lang="es-PR" dirty="0">
              <a:solidFill>
                <a:schemeClr val="tx2"/>
              </a:solidFill>
              <a:latin typeface="Arial" charset="0"/>
            </a:endParaRPr>
          </a:p>
        </p:txBody>
      </p:sp>
      <p:pic>
        <p:nvPicPr>
          <p:cNvPr id="17" name="Picture 7" descr="jesus_fish_lg_cl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362200" y="6400800"/>
            <a:ext cx="6858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4"/>
          <p:cNvSpPr txBox="1">
            <a:spLocks noChangeArrowheads="1"/>
          </p:cNvSpPr>
          <p:nvPr/>
        </p:nvSpPr>
        <p:spPr>
          <a:xfrm>
            <a:off x="152400" y="1524000"/>
            <a:ext cx="8763000" cy="4191000"/>
          </a:xfrm>
          <a:prstGeom prst="rect">
            <a:avLst/>
          </a:prstGeom>
          <a:solidFill>
            <a:schemeClr val="bg1">
              <a:lumMod val="95000"/>
              <a:lumOff val="5000"/>
              <a:alpha val="60000"/>
            </a:schemeClr>
          </a:solidFill>
          <a:effectLst>
            <a:softEdge rad="127000"/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Mujeres de la Biblia</a:t>
            </a:r>
          </a:p>
          <a:p>
            <a:pPr lvl="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s-P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 Abigail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: Una mujer pacificadora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R" sz="360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(1 Samuel 25:1-42)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26 de febrero de 2015</a:t>
            </a:r>
            <a:endParaRPr kumimoji="0" lang="es-PR" sz="3600" b="0" i="0" u="none" strike="noStrike" kern="1200" cap="none" spc="0" normalizeH="0" baseline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10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52400" y="2057400"/>
            <a:ext cx="8839200" cy="457200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es-ES" sz="2700" dirty="0" smtClean="0"/>
              <a:t>Después de la muerte del profeta Samuel, David se fue al desierto de </a:t>
            </a:r>
            <a:r>
              <a:rPr lang="es-ES" sz="2700" dirty="0" err="1" smtClean="0"/>
              <a:t>Parán</a:t>
            </a:r>
            <a:r>
              <a:rPr lang="es-ES" sz="2700" dirty="0" smtClean="0"/>
              <a:t>, al sur de Judá. David estaba huyendo de Saúl, quien lo buscaba para matarlo.        </a:t>
            </a:r>
            <a:endParaRPr lang="es-ES" sz="2700" dirty="0" smtClean="0">
              <a:solidFill>
                <a:srgbClr val="FF0000"/>
              </a:solidFill>
            </a:endParaRPr>
          </a:p>
          <a:p>
            <a:pPr>
              <a:spcAft>
                <a:spcPts val="1200"/>
              </a:spcAft>
            </a:pPr>
            <a:r>
              <a:rPr lang="es-ES" sz="2700" dirty="0" smtClean="0"/>
              <a:t>El versículo 4 nos dice: </a:t>
            </a:r>
            <a:r>
              <a:rPr lang="es-ES" sz="2700" i="1" dirty="0" smtClean="0"/>
              <a:t>“Y oyó David en el desierto que Nabal esquilaba sus ovejas”. </a:t>
            </a:r>
            <a:r>
              <a:rPr lang="es-ES" sz="2700" dirty="0" smtClean="0"/>
              <a:t>¿Quién era este Nabal? Los versículos 2 y 3 nos dicen que Nabal era un hombre muy rico, duro y de malas obras.</a:t>
            </a:r>
          </a:p>
          <a:p>
            <a:pPr>
              <a:spcAft>
                <a:spcPts val="1200"/>
              </a:spcAft>
            </a:pPr>
            <a:r>
              <a:rPr lang="es-ES" sz="2700" dirty="0" smtClean="0"/>
              <a:t>El versículo 3 nos habla de Abigail, la esposa de Nabal. Esta era una mujer de buen entendimiento y de hermosa apariencia.</a:t>
            </a:r>
            <a:endParaRPr lang="es-ES" sz="2700" dirty="0" smtClean="0">
              <a:solidFill>
                <a:srgbClr val="FF0000"/>
              </a:solidFill>
            </a:endParaRPr>
          </a:p>
          <a:p>
            <a:pPr>
              <a:spcAft>
                <a:spcPts val="1200"/>
              </a:spcAft>
            </a:pPr>
            <a:endParaRPr lang="es-ES" sz="2800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s-ES" i="1" dirty="0" smtClean="0"/>
              <a:t>   </a:t>
            </a:r>
          </a:p>
          <a:p>
            <a:pPr lvl="1">
              <a:spcAft>
                <a:spcPts val="1200"/>
              </a:spcAft>
            </a:pPr>
            <a:endParaRPr lang="es-ES" sz="2400" dirty="0" smtClean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290513"/>
            <a:ext cx="8305800" cy="1309687"/>
          </a:xfrm>
        </p:spPr>
        <p:txBody>
          <a:bodyPr/>
          <a:lstStyle/>
          <a:p>
            <a:pPr marL="693738" indent="-693738">
              <a:spcBef>
                <a:spcPts val="600"/>
              </a:spcBef>
              <a:spcAft>
                <a:spcPts val="0"/>
              </a:spcAft>
            </a:pPr>
            <a:r>
              <a:rPr lang="es-PR" sz="3600" dirty="0" smtClean="0"/>
              <a:t>1. Nabal, Abigail y David</a:t>
            </a:r>
            <a:br>
              <a:rPr lang="es-PR" sz="3600" dirty="0" smtClean="0"/>
            </a:br>
            <a:r>
              <a:rPr lang="es-PR" sz="3600" dirty="0" smtClean="0">
                <a:solidFill>
                  <a:srgbClr val="FF0000"/>
                </a:solidFill>
              </a:rPr>
              <a:t>(1 Samuel 25:1-17)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11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28600" y="2209800"/>
            <a:ext cx="8610600" cy="4495800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es-ES" sz="2700" dirty="0" smtClean="0"/>
              <a:t>David envió 10 jóvenes para pedir alimentos a Nabal ya que anteriormente David había protegido a los pastores de nabal. Lamentablemente, Nabal le negó la ayuda a David, lo menospreció y no lo reconoció como el Rey ungido por Dios (versículos 10 y 11).</a:t>
            </a:r>
          </a:p>
          <a:p>
            <a:pPr>
              <a:spcAft>
                <a:spcPts val="1200"/>
              </a:spcAft>
            </a:pPr>
            <a:r>
              <a:rPr lang="es-ES" sz="2700" dirty="0" smtClean="0"/>
              <a:t>David, entonces, se prepara con 400 hombres para ir a castigar a Nabal y su casa. Pero un criado dio aviso a Abigail de todo lo sucedido.</a:t>
            </a:r>
            <a:endParaRPr lang="es-ES" sz="2700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s-ES" dirty="0" smtClean="0"/>
          </a:p>
          <a:p>
            <a:pPr lvl="1">
              <a:spcAft>
                <a:spcPts val="1200"/>
              </a:spcAft>
            </a:pPr>
            <a:endParaRPr lang="es-ES" sz="2400" dirty="0" smtClean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290513"/>
            <a:ext cx="8305800" cy="1309687"/>
          </a:xfrm>
        </p:spPr>
        <p:txBody>
          <a:bodyPr/>
          <a:lstStyle/>
          <a:p>
            <a:pPr marL="693738" indent="-693738">
              <a:spcBef>
                <a:spcPts val="600"/>
              </a:spcBef>
              <a:spcAft>
                <a:spcPts val="0"/>
              </a:spcAft>
            </a:pPr>
            <a:r>
              <a:rPr lang="es-PR" sz="3600" dirty="0" smtClean="0"/>
              <a:t>1. Nabal, Abigail y David</a:t>
            </a:r>
            <a:br>
              <a:rPr lang="es-PR" sz="3600" dirty="0" smtClean="0"/>
            </a:br>
            <a:r>
              <a:rPr lang="es-PR" sz="3600" dirty="0" smtClean="0">
                <a:solidFill>
                  <a:srgbClr val="FF0000"/>
                </a:solidFill>
              </a:rPr>
              <a:t>(1 Samuel 25:1-17)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12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28600" y="2209800"/>
            <a:ext cx="8610600" cy="4495800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  <a:buNone/>
            </a:pPr>
            <a:r>
              <a:rPr lang="es-ES" sz="2700" dirty="0" smtClean="0"/>
              <a:t>   </a:t>
            </a:r>
            <a:r>
              <a:rPr lang="es-ES" b="1" u="sng" dirty="0" smtClean="0"/>
              <a:t>Preguntas:</a:t>
            </a:r>
            <a:endParaRPr lang="es-ES" sz="2700" b="1" u="sng" dirty="0" smtClean="0"/>
          </a:p>
          <a:p>
            <a:pPr>
              <a:spcAft>
                <a:spcPts val="1200"/>
              </a:spcAft>
              <a:buNone/>
            </a:pPr>
            <a:r>
              <a:rPr lang="es-ES" sz="2700" dirty="0" smtClean="0"/>
              <a:t>   1. ¿Cómo describe la Biblia a Nabal? </a:t>
            </a:r>
          </a:p>
          <a:p>
            <a:pPr>
              <a:spcAft>
                <a:spcPts val="1200"/>
              </a:spcAft>
              <a:buNone/>
            </a:pPr>
            <a:r>
              <a:rPr lang="es-ES" sz="2700" dirty="0" smtClean="0"/>
              <a:t>   2. ¿Cómo se imagina la vida diaria de Abigail al estar casada con Nabal?</a:t>
            </a:r>
            <a:endParaRPr lang="es-ES" sz="2700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s-ES" dirty="0" smtClean="0"/>
          </a:p>
          <a:p>
            <a:pPr lvl="1">
              <a:spcAft>
                <a:spcPts val="1200"/>
              </a:spcAft>
            </a:pPr>
            <a:endParaRPr lang="es-ES" sz="2400" dirty="0" smtClean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290513"/>
            <a:ext cx="8305800" cy="1309687"/>
          </a:xfrm>
        </p:spPr>
        <p:txBody>
          <a:bodyPr/>
          <a:lstStyle/>
          <a:p>
            <a:pPr marL="693738" indent="-693738">
              <a:spcBef>
                <a:spcPts val="600"/>
              </a:spcBef>
              <a:spcAft>
                <a:spcPts val="0"/>
              </a:spcAft>
            </a:pPr>
            <a:r>
              <a:rPr lang="es-PR" sz="3600" dirty="0" smtClean="0"/>
              <a:t>1. Nabal, Abigail y David</a:t>
            </a:r>
            <a:br>
              <a:rPr lang="es-PR" sz="3600" dirty="0" smtClean="0"/>
            </a:br>
            <a:r>
              <a:rPr lang="es-PR" sz="3600" dirty="0" smtClean="0">
                <a:solidFill>
                  <a:srgbClr val="FF0000"/>
                </a:solidFill>
              </a:rPr>
              <a:t>(1 Samuel 25:1-17)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228601"/>
            <a:ext cx="7391400" cy="1219200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3600" dirty="0" smtClean="0"/>
              <a:t>Abigail intercede ante David</a:t>
            </a:r>
            <a:br>
              <a:rPr lang="es-PR" sz="3600" dirty="0" smtClean="0"/>
            </a:br>
            <a:r>
              <a:rPr lang="es-PR" sz="3600" dirty="0" smtClean="0">
                <a:solidFill>
                  <a:srgbClr val="FF0000"/>
                </a:solidFill>
              </a:rPr>
              <a:t>(1 Samuel 25:18-31)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28674" name="AutoShape 2" descr="https://sites.google.com/site/arxonmixail/Lot20Sodom20pillar20salt.jpg"/>
          <p:cNvSpPr>
            <a:spLocks noChangeAspect="1" noChangeArrowheads="1"/>
          </p:cNvSpPr>
          <p:nvPr/>
        </p:nvSpPr>
        <p:spPr bwMode="auto">
          <a:xfrm>
            <a:off x="63500" y="-136525"/>
            <a:ext cx="7620000" cy="98012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76" name="AutoShape 4" descr="https://sites.google.com/site/arxonmixail/Lot20Sodom20pillar20salt.jpg"/>
          <p:cNvSpPr>
            <a:spLocks noChangeAspect="1" noChangeArrowheads="1"/>
          </p:cNvSpPr>
          <p:nvPr/>
        </p:nvSpPr>
        <p:spPr bwMode="auto">
          <a:xfrm>
            <a:off x="63500" y="-136525"/>
            <a:ext cx="7620000" cy="98012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b="22225"/>
          <a:stretch/>
        </p:blipFill>
        <p:spPr>
          <a:xfrm>
            <a:off x="-12754" y="1524000"/>
            <a:ext cx="9156753" cy="533400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52400" y="1981200"/>
            <a:ext cx="8991600" cy="4572000"/>
          </a:xfrm>
        </p:spPr>
        <p:txBody>
          <a:bodyPr/>
          <a:lstStyle/>
          <a:p>
            <a:pPr>
              <a:buNone/>
            </a:pPr>
            <a:endParaRPr lang="vi-VN" dirty="0" smtClean="0">
              <a:latin typeface="Times New Roman" pitchFamily="18" charset="0"/>
              <a:cs typeface="Times New Roman" pitchFamily="18" charset="0"/>
            </a:endParaRPr>
          </a:p>
          <a:p>
            <a:endParaRPr lang="vi-VN" dirty="0" smtClean="0"/>
          </a:p>
          <a:p>
            <a:pPr>
              <a:buNone/>
            </a:pPr>
            <a:endParaRPr lang="es-ES" i="1" dirty="0" smtClean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228601"/>
            <a:ext cx="7391400" cy="1219200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3600" dirty="0" smtClean="0"/>
              <a:t>Abigail intercede ante David</a:t>
            </a:r>
            <a:br>
              <a:rPr lang="es-PR" sz="3600" dirty="0" smtClean="0"/>
            </a:br>
            <a:r>
              <a:rPr lang="es-PR" sz="3600" dirty="0" smtClean="0">
                <a:solidFill>
                  <a:srgbClr val="FF0000"/>
                </a:solidFill>
              </a:rPr>
              <a:t>(1 Samuel 25:18-31)</a:t>
            </a:r>
          </a:p>
        </p:txBody>
      </p:sp>
      <p:sp>
        <p:nvSpPr>
          <p:cNvPr id="7" name="Rectangle 6"/>
          <p:cNvSpPr/>
          <p:nvPr/>
        </p:nvSpPr>
        <p:spPr>
          <a:xfrm>
            <a:off x="533400" y="2133600"/>
            <a:ext cx="81534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dirty="0" smtClean="0"/>
              <a:t>“</a:t>
            </a:r>
            <a:r>
              <a:rPr lang="es-ES" sz="2400" baseline="30000" dirty="0" smtClean="0"/>
              <a:t>18</a:t>
            </a:r>
            <a:r>
              <a:rPr lang="es-ES" sz="2400" dirty="0" smtClean="0"/>
              <a:t>Entonces Abigail tomó luego doscientos panes, dos cueros de vino, cinco ovejas guisadas, cinco medidas de grano tostado, cien racimos de uvas pasas, y doscientos panes de higos secos, y lo cargó todo en asnos. </a:t>
            </a:r>
            <a:r>
              <a:rPr lang="es-ES" sz="2400" baseline="30000" dirty="0" smtClean="0"/>
              <a:t>19</a:t>
            </a:r>
            <a:r>
              <a:rPr lang="es-ES" sz="2400" dirty="0" smtClean="0"/>
              <a:t>Y dijo a sus criados: Id delante de mí, y yo os seguiré luego; y nada declaró a su marido Nabal. </a:t>
            </a:r>
            <a:r>
              <a:rPr lang="es-ES" sz="2400" baseline="30000" dirty="0" smtClean="0"/>
              <a:t>20</a:t>
            </a:r>
            <a:r>
              <a:rPr lang="es-ES" sz="2400" dirty="0" smtClean="0"/>
              <a:t>Y montando un asno, descendió por una parte secreta del monte; y he aquí David y sus hombres venían frente a ella, y ella les salió al encuentro. </a:t>
            </a:r>
            <a:r>
              <a:rPr lang="es-ES" sz="2400" baseline="30000" dirty="0" smtClean="0"/>
              <a:t>21</a:t>
            </a:r>
            <a:r>
              <a:rPr lang="es-ES" sz="2400" dirty="0" smtClean="0"/>
              <a:t>Y David había dicho: Ciertamente en vano he guardado todo lo que éste tiene en el desierto, sin que nada le haya faltado de todo cuanto es suyo; y él me ha vuelto mal por bien… </a:t>
            </a:r>
            <a:endParaRPr lang="es-ES" sz="270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52400" y="2057400"/>
            <a:ext cx="8763000" cy="4648200"/>
          </a:xfrm>
        </p:spPr>
        <p:txBody>
          <a:bodyPr/>
          <a:lstStyle/>
          <a:p>
            <a:pPr>
              <a:buNone/>
            </a:pPr>
            <a:r>
              <a:rPr lang="es-ES" sz="2400" i="1" dirty="0" smtClean="0"/>
              <a:t>       …</a:t>
            </a:r>
            <a:r>
              <a:rPr lang="es-ES" sz="2400" baseline="30000" dirty="0" smtClean="0"/>
              <a:t>22</a:t>
            </a:r>
            <a:r>
              <a:rPr lang="es-ES" sz="2400" dirty="0" smtClean="0"/>
              <a:t>Así haga Dios a los enemigos de David y aun les añada, que de aquí a mañana, de todo lo que fuere suyo no he de dejar con vida ni un varón. </a:t>
            </a:r>
            <a:r>
              <a:rPr lang="es-ES" sz="2400" baseline="30000" dirty="0" smtClean="0"/>
              <a:t>23</a:t>
            </a:r>
            <a:r>
              <a:rPr lang="es-ES" sz="2400" dirty="0" smtClean="0"/>
              <a:t>Y cuando Abigail vio a David, se bajó prontamente del asno, y postrándose sobre su rostro delante de David, se inclinó a tierra; </a:t>
            </a:r>
            <a:r>
              <a:rPr lang="es-ES" sz="2400" baseline="30000" dirty="0" smtClean="0"/>
              <a:t>24</a:t>
            </a:r>
            <a:r>
              <a:rPr lang="es-ES" sz="2400" dirty="0" smtClean="0"/>
              <a:t>y se echó a sus pies, y dijo: Señor mío, sobre mí sea el pecado; mas te ruego que permitas que tu sierva hable a tus oídos, y escucha las palabras de tu sierva. </a:t>
            </a:r>
            <a:r>
              <a:rPr lang="es-ES" sz="2400" baseline="30000" dirty="0" smtClean="0"/>
              <a:t>25</a:t>
            </a:r>
            <a:r>
              <a:rPr lang="es-ES" sz="2400" dirty="0" smtClean="0"/>
              <a:t>No haga caso ahora mi señor de ese hombre perverso, de Nabal; porque conforme a su nombre, así es. El se llama Nabal, y la insensatez está con él; mas yo tu sierva no vi a los jóvenes que tú enviaste… </a:t>
            </a:r>
            <a:endParaRPr lang="es-ES" sz="2800" dirty="0" smtClean="0"/>
          </a:p>
          <a:p>
            <a:pPr>
              <a:buNone/>
            </a:pPr>
            <a:endParaRPr lang="es-ES" i="1" dirty="0" smtClean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228601"/>
            <a:ext cx="7391400" cy="1219200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3600" dirty="0" smtClean="0"/>
              <a:t>Abigail intercede ante David</a:t>
            </a:r>
            <a:br>
              <a:rPr lang="es-PR" sz="3600" dirty="0" smtClean="0"/>
            </a:br>
            <a:r>
              <a:rPr lang="es-PR" sz="3600" dirty="0" smtClean="0">
                <a:solidFill>
                  <a:srgbClr val="FF0000"/>
                </a:solidFill>
              </a:rPr>
              <a:t>(1 Samuel 25:18-31)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52400" y="2133600"/>
            <a:ext cx="8763000" cy="4572000"/>
          </a:xfrm>
        </p:spPr>
        <p:txBody>
          <a:bodyPr/>
          <a:lstStyle/>
          <a:p>
            <a:pPr>
              <a:buNone/>
            </a:pPr>
            <a:r>
              <a:rPr lang="es-ES" sz="2400" i="1" dirty="0" smtClean="0"/>
              <a:t>        …</a:t>
            </a:r>
            <a:r>
              <a:rPr lang="es-ES" sz="2400" baseline="30000" dirty="0" smtClean="0"/>
              <a:t>26</a:t>
            </a:r>
            <a:r>
              <a:rPr lang="es-ES" sz="2400" dirty="0" smtClean="0"/>
              <a:t>Ahora pues, señor mío, vive Jehová, y vive tu alma, que Jehová te ha impedido el venir a derramar sangre y vengarte por tu propia mano. Sean, pues, como Nabal tus enemigos, y todos los que procuran mal contra mi señor. </a:t>
            </a:r>
            <a:r>
              <a:rPr lang="es-ES" sz="2400" baseline="30000" dirty="0" smtClean="0"/>
              <a:t>27</a:t>
            </a:r>
            <a:r>
              <a:rPr lang="es-ES" sz="2400" dirty="0" smtClean="0"/>
              <a:t>Y ahora este presente que tu sierva ha traído a mi señor, sea dado a los hombres que siguen a mi señor. </a:t>
            </a:r>
            <a:r>
              <a:rPr lang="es-ES" sz="2400" baseline="30000" dirty="0" smtClean="0"/>
              <a:t>28</a:t>
            </a:r>
            <a:r>
              <a:rPr lang="es-ES" sz="2400" dirty="0" smtClean="0"/>
              <a:t>Y yo te ruego que perdones a tu sierva esta ofensa; pues Jehová de cierto hará casa estable a mi señor, por cuanto mi señor pelea las batallas de Jehová, y mal no se ha hallado en ti en tus días… </a:t>
            </a:r>
            <a:endParaRPr lang="es-ES" sz="2700" dirty="0" smtClean="0"/>
          </a:p>
          <a:p>
            <a:pPr>
              <a:buNone/>
            </a:pPr>
            <a:endParaRPr lang="es-ES" i="1" dirty="0" smtClean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228601"/>
            <a:ext cx="7391400" cy="1219200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3600" dirty="0" smtClean="0"/>
              <a:t>Abigail intercede ante David</a:t>
            </a:r>
            <a:br>
              <a:rPr lang="es-PR" sz="3600" dirty="0" smtClean="0"/>
            </a:br>
            <a:r>
              <a:rPr lang="es-PR" sz="3600" dirty="0" smtClean="0">
                <a:solidFill>
                  <a:srgbClr val="FF0000"/>
                </a:solidFill>
              </a:rPr>
              <a:t>(1 Samuel 25:18-31)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52400" y="2133600"/>
            <a:ext cx="8763000" cy="4572000"/>
          </a:xfrm>
        </p:spPr>
        <p:txBody>
          <a:bodyPr/>
          <a:lstStyle/>
          <a:p>
            <a:pPr>
              <a:buNone/>
            </a:pPr>
            <a:r>
              <a:rPr lang="es-ES" sz="2400" baseline="30000" dirty="0" smtClean="0"/>
              <a:t>    </a:t>
            </a:r>
            <a:r>
              <a:rPr lang="es-ES" sz="2400" dirty="0" smtClean="0"/>
              <a:t>    … </a:t>
            </a:r>
            <a:r>
              <a:rPr lang="es-ES" sz="2400" baseline="30000" dirty="0" smtClean="0"/>
              <a:t>29</a:t>
            </a:r>
            <a:r>
              <a:rPr lang="es-ES" sz="2400" dirty="0" smtClean="0"/>
              <a:t>Aunque alguien se haya levantado para perseguirte y atentar contra tu vida, con todo, la vida de mi señor será ligada en el haz de los que viven delante de Jehová tu Dios, y él arrojará la vida de tus enemigos como de en medio de la palma de una honda. </a:t>
            </a:r>
            <a:r>
              <a:rPr lang="es-ES" sz="2400" baseline="30000" dirty="0" smtClean="0"/>
              <a:t>30</a:t>
            </a:r>
            <a:r>
              <a:rPr lang="es-ES" sz="2400" dirty="0" smtClean="0"/>
              <a:t>Y acontecerá que cuando Jehová haga con mi señor conforme a todo el bien que ha hablado de ti, y te establezca por príncipe sobre Israel, </a:t>
            </a:r>
            <a:r>
              <a:rPr lang="es-ES" sz="2400" baseline="30000" dirty="0" smtClean="0"/>
              <a:t>31</a:t>
            </a:r>
            <a:r>
              <a:rPr lang="es-ES" sz="2400" dirty="0" smtClean="0"/>
              <a:t>entonces, señor mío, no tendrás motivo de pena ni remordimientos por haber derramado sangre sin causa, o por haberte vengado por ti mismo. Guárdese, pues, mi señor, y cuando Jehová haga bien a mi señor, acuérdate de tu sierva.” </a:t>
            </a:r>
          </a:p>
          <a:p>
            <a:pPr>
              <a:buNone/>
            </a:pPr>
            <a:r>
              <a:rPr lang="es-ES" sz="2400" dirty="0" smtClean="0">
                <a:solidFill>
                  <a:srgbClr val="FF0000"/>
                </a:solidFill>
              </a:rPr>
              <a:t>                                                         (1 Samuel 25.18–31)</a:t>
            </a:r>
            <a:endParaRPr lang="es-ES" sz="2400" dirty="0" smtClean="0"/>
          </a:p>
          <a:p>
            <a:endParaRPr lang="es-ES" sz="2700" dirty="0" smtClean="0"/>
          </a:p>
          <a:p>
            <a:endParaRPr lang="es-ES" sz="2800" dirty="0" smtClean="0"/>
          </a:p>
          <a:p>
            <a:pPr>
              <a:buNone/>
            </a:pPr>
            <a:endParaRPr lang="es-ES" i="1" dirty="0" smtClean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228601"/>
            <a:ext cx="7391400" cy="1219200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3600" dirty="0" smtClean="0"/>
              <a:t>Abigail intercede ante David</a:t>
            </a:r>
            <a:br>
              <a:rPr lang="es-PR" sz="3600" dirty="0" smtClean="0"/>
            </a:br>
            <a:r>
              <a:rPr lang="es-PR" sz="3600" dirty="0" smtClean="0">
                <a:solidFill>
                  <a:srgbClr val="FF0000"/>
                </a:solidFill>
              </a:rPr>
              <a:t>(1 Samuel 25:18-31)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200" y="2209800"/>
            <a:ext cx="8839200" cy="441960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es-ES" sz="2800" dirty="0" smtClean="0"/>
              <a:t>Abigail se enteró del peligro que le traería el comportamiento insensato de su esposo. Sin decirle nada a su esposo, juntó una gran cantidad de alimentos y salió a encontrarse con David.</a:t>
            </a:r>
          </a:p>
          <a:p>
            <a:pPr>
              <a:spcAft>
                <a:spcPts val="1200"/>
              </a:spcAft>
            </a:pPr>
            <a:r>
              <a:rPr lang="es-ES" sz="2800" dirty="0" smtClean="0"/>
              <a:t>Cuando Abigail se encontró con David, se postró a sus pies, pidió perdón y admitió que su esposo era exactamente como su nombre. Nabal significa necio o insensato. Abigail le rogó a David que no le hiciera caso al perverso Nabal.</a:t>
            </a:r>
          </a:p>
        </p:txBody>
      </p:sp>
      <p:sp>
        <p:nvSpPr>
          <p:cNvPr id="12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228600"/>
            <a:ext cx="7010400" cy="1219201"/>
          </a:xfrm>
        </p:spPr>
        <p:txBody>
          <a:bodyPr/>
          <a:lstStyle/>
          <a:p>
            <a:pPr marL="742950" indent="-742950">
              <a:spcAft>
                <a:spcPts val="600"/>
              </a:spcAft>
            </a:pPr>
            <a:r>
              <a:rPr lang="es-PR" sz="3600" dirty="0" smtClean="0"/>
              <a:t>2. Abigail intercede ante David</a:t>
            </a:r>
            <a:br>
              <a:rPr lang="es-PR" sz="3600" dirty="0" smtClean="0"/>
            </a:br>
            <a:r>
              <a:rPr lang="es-PR" sz="3600" dirty="0" smtClean="0">
                <a:solidFill>
                  <a:srgbClr val="FF0000"/>
                </a:solidFill>
              </a:rPr>
              <a:t>(1 Samuel 25:18-31)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200" y="2133600"/>
            <a:ext cx="8839200" cy="457200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es-ES" sz="2800" dirty="0" smtClean="0"/>
              <a:t>Abigail reconoce a David como el ungido de Jehová y le aconseja que ponga el asunto en las manos del Señor y que no tome venganza por su propia cuenta. Le dice que cuando Dios lo ponga como rey sobre Israel, entonces no tendrá remordimiento de haber derramado sangre inocente.</a:t>
            </a:r>
            <a:endParaRPr lang="es-ES" sz="2800" i="1" dirty="0" smtClean="0">
              <a:solidFill>
                <a:srgbClr val="FF0000"/>
              </a:solidFill>
            </a:endParaRPr>
          </a:p>
        </p:txBody>
      </p:sp>
      <p:sp>
        <p:nvSpPr>
          <p:cNvPr id="12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228600"/>
            <a:ext cx="7010400" cy="1143001"/>
          </a:xfrm>
        </p:spPr>
        <p:txBody>
          <a:bodyPr/>
          <a:lstStyle/>
          <a:p>
            <a:pPr marL="742950" indent="-742950">
              <a:spcAft>
                <a:spcPts val="600"/>
              </a:spcAft>
            </a:pPr>
            <a:r>
              <a:rPr lang="es-PR" sz="3600" dirty="0" smtClean="0"/>
              <a:t>2. Abigail intercede ante David</a:t>
            </a:r>
            <a:br>
              <a:rPr lang="es-PR" sz="3600" dirty="0" smtClean="0"/>
            </a:br>
            <a:r>
              <a:rPr lang="es-PR" sz="3600" dirty="0" smtClean="0">
                <a:solidFill>
                  <a:srgbClr val="FF0000"/>
                </a:solidFill>
              </a:rPr>
              <a:t>(1 Samuel 25:18-31)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B40BEE61-78A7-4B3C-8981-FE4F09B794B2}" type="slidenum">
              <a:rPr lang="en-US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838200"/>
            <a:ext cx="3649663" cy="838200"/>
          </a:xfrm>
        </p:spPr>
        <p:txBody>
          <a:bodyPr/>
          <a:lstStyle/>
          <a:p>
            <a:pPr eaLnBrk="1" hangingPunct="1"/>
            <a:r>
              <a:rPr lang="es-PR" dirty="0" smtClean="0"/>
              <a:t>Contexto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2362200"/>
            <a:ext cx="4419600" cy="3733800"/>
          </a:xfrm>
        </p:spPr>
        <p:txBody>
          <a:bodyPr/>
          <a:lstStyle/>
          <a:p>
            <a:pPr eaLnBrk="1" hangingPunct="1"/>
            <a:r>
              <a:rPr lang="es-PR" dirty="0" smtClean="0"/>
              <a:t>1 Samuel</a:t>
            </a:r>
          </a:p>
          <a:p>
            <a:pPr lvl="1" eaLnBrk="1" hangingPunct="1"/>
            <a:r>
              <a:rPr lang="es-PR" dirty="0" smtClean="0"/>
              <a:t>25:1-42</a:t>
            </a:r>
          </a:p>
          <a:p>
            <a:r>
              <a:rPr lang="es-PR" dirty="0" smtClean="0"/>
              <a:t>Texto básico:</a:t>
            </a:r>
          </a:p>
          <a:p>
            <a:pPr lvl="1"/>
            <a:r>
              <a:rPr lang="es-PR" dirty="0" smtClean="0"/>
              <a:t>25:1-17</a:t>
            </a:r>
          </a:p>
          <a:p>
            <a:pPr lvl="1"/>
            <a:r>
              <a:rPr lang="es-PR" dirty="0" smtClean="0"/>
              <a:t>25:18-31</a:t>
            </a:r>
          </a:p>
          <a:p>
            <a:pPr lvl="1"/>
            <a:r>
              <a:rPr lang="es-PR" dirty="0" smtClean="0"/>
              <a:t>25:32-42</a:t>
            </a:r>
          </a:p>
        </p:txBody>
      </p:sp>
      <p:pic>
        <p:nvPicPr>
          <p:cNvPr id="1026" name="Picture 2" descr="http://2.bp.blogspot.com/-fza4c-BeSOw/VO94WrMZTEI/AAAAAAAANjo/zVvLzRJjMtA/s1600/10966929_634718153340021_1834228000_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828800"/>
            <a:ext cx="3956304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6200" y="2133600"/>
            <a:ext cx="8839200" cy="4572000"/>
          </a:xfrm>
        </p:spPr>
        <p:txBody>
          <a:bodyPr/>
          <a:lstStyle/>
          <a:p>
            <a:pPr>
              <a:spcAft>
                <a:spcPts val="1200"/>
              </a:spcAft>
              <a:buNone/>
            </a:pPr>
            <a:r>
              <a:rPr lang="es-ES" sz="2800" b="1" dirty="0" smtClean="0"/>
              <a:t>   </a:t>
            </a:r>
            <a:r>
              <a:rPr lang="es-ES" sz="2800" b="1" u="sng" dirty="0" smtClean="0"/>
              <a:t>Preguntas:</a:t>
            </a:r>
          </a:p>
          <a:p>
            <a:pPr>
              <a:spcAft>
                <a:spcPts val="1200"/>
              </a:spcAft>
              <a:buNone/>
            </a:pPr>
            <a:r>
              <a:rPr lang="es-ES" sz="2800" dirty="0" smtClean="0"/>
              <a:t>   1. ¿Cómo reaccionó Abigail con la noticia del siervo? </a:t>
            </a:r>
          </a:p>
          <a:p>
            <a:pPr>
              <a:spcAft>
                <a:spcPts val="1200"/>
              </a:spcAft>
              <a:buNone/>
            </a:pPr>
            <a:r>
              <a:rPr lang="es-ES" sz="2800" dirty="0" smtClean="0"/>
              <a:t>   2. ¿Por qué usted cree que Abigail no le informó a Nabal lo que haría? </a:t>
            </a:r>
          </a:p>
          <a:p>
            <a:pPr>
              <a:spcAft>
                <a:spcPts val="1200"/>
              </a:spcAft>
              <a:buNone/>
            </a:pPr>
            <a:r>
              <a:rPr lang="es-ES" sz="2800" dirty="0" smtClean="0">
                <a:solidFill>
                  <a:srgbClr val="FF0000"/>
                </a:solidFill>
              </a:rPr>
              <a:t>   </a:t>
            </a:r>
            <a:r>
              <a:rPr lang="es-ES" sz="2800" dirty="0" smtClean="0"/>
              <a:t>3. ¿Cree usted que Abigail hizo bien en ir a encontrarse con David? ¿Por qué?</a:t>
            </a:r>
          </a:p>
        </p:txBody>
      </p:sp>
      <p:sp>
        <p:nvSpPr>
          <p:cNvPr id="12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228600"/>
            <a:ext cx="7010400" cy="1143001"/>
          </a:xfrm>
        </p:spPr>
        <p:txBody>
          <a:bodyPr/>
          <a:lstStyle/>
          <a:p>
            <a:pPr marL="742950" indent="-742950">
              <a:spcAft>
                <a:spcPts val="600"/>
              </a:spcAft>
            </a:pPr>
            <a:r>
              <a:rPr lang="es-PR" sz="3600" dirty="0" smtClean="0"/>
              <a:t>2. Abigail intercede ante David</a:t>
            </a:r>
            <a:br>
              <a:rPr lang="es-PR" sz="3600" dirty="0" smtClean="0"/>
            </a:br>
            <a:r>
              <a:rPr lang="es-PR" sz="3600" dirty="0" smtClean="0">
                <a:solidFill>
                  <a:srgbClr val="FF0000"/>
                </a:solidFill>
              </a:rPr>
              <a:t>(1 Samuel 25:18-31)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12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228601"/>
            <a:ext cx="7772400" cy="1219200"/>
          </a:xfrm>
        </p:spPr>
        <p:txBody>
          <a:bodyPr/>
          <a:lstStyle/>
          <a:p>
            <a:pPr marL="742950" indent="-742950">
              <a:spcAft>
                <a:spcPts val="600"/>
              </a:spcAft>
            </a:pPr>
            <a:r>
              <a:rPr lang="es-PR" sz="3400" dirty="0" smtClean="0"/>
              <a:t>3. David acepta el consejo de Abigail</a:t>
            </a:r>
            <a:br>
              <a:rPr lang="es-PR" sz="3400" dirty="0" smtClean="0"/>
            </a:br>
            <a:r>
              <a:rPr lang="es-PR" sz="3400" dirty="0" smtClean="0">
                <a:solidFill>
                  <a:srgbClr val="FF0000"/>
                </a:solidFill>
              </a:rPr>
              <a:t>(1 Samuel 25:32-42)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b="22225"/>
          <a:stretch/>
        </p:blipFill>
        <p:spPr>
          <a:xfrm>
            <a:off x="-12754" y="1524000"/>
            <a:ext cx="9156753" cy="533400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04800" y="1981200"/>
            <a:ext cx="8610600" cy="4648200"/>
          </a:xfrm>
        </p:spPr>
        <p:txBody>
          <a:bodyPr/>
          <a:lstStyle/>
          <a:p>
            <a:pPr>
              <a:buNone/>
            </a:pPr>
            <a:r>
              <a:rPr lang="es-ES" sz="2400" baseline="30000" dirty="0" smtClean="0"/>
              <a:t>           32</a:t>
            </a:r>
            <a:r>
              <a:rPr lang="es-ES" sz="2400" dirty="0" smtClean="0"/>
              <a:t>Y dijo David a Abigail: Bendito sea Jehová Dios de Israel, que te envió para que hoy me encontrases. </a:t>
            </a:r>
            <a:r>
              <a:rPr lang="es-ES" sz="2400" baseline="30000" dirty="0" smtClean="0"/>
              <a:t>33</a:t>
            </a:r>
            <a:r>
              <a:rPr lang="es-ES" sz="2400" dirty="0" smtClean="0"/>
              <a:t>Y bendito sea tu razonamiento, y bendita tú, que me has estorbado hoy de ir a derramar sangre, y a vengarme por mi propia mano. </a:t>
            </a:r>
            <a:r>
              <a:rPr lang="es-ES" sz="2400" baseline="30000" dirty="0" smtClean="0"/>
              <a:t>34</a:t>
            </a:r>
            <a:r>
              <a:rPr lang="es-ES" sz="2400" dirty="0" smtClean="0"/>
              <a:t>Porque vive Jehová Dios de Israel que me ha defendido de hacerte mal, que si no te hubieras dado prisa en venir a mi encuentro, de aquí a mañana no le hubiera quedado con vida a Nabal ni un varón. </a:t>
            </a:r>
            <a:r>
              <a:rPr lang="es-ES" sz="2400" baseline="30000" dirty="0" smtClean="0"/>
              <a:t>35</a:t>
            </a:r>
            <a:r>
              <a:rPr lang="es-ES" sz="2400" dirty="0" smtClean="0"/>
              <a:t>Y recibió David de su mano lo que le había traído, y le dijo: Sube en paz a tu casa, y mira que he oído tu voz, y te he tenido respeto… </a:t>
            </a:r>
          </a:p>
          <a:p>
            <a:endParaRPr lang="es-ES" sz="2700" dirty="0" smtClean="0"/>
          </a:p>
          <a:p>
            <a:endParaRPr lang="es-ES" i="1" dirty="0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990600" y="228601"/>
            <a:ext cx="7772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742950" lvl="0" indent="-742950">
              <a:spcAft>
                <a:spcPts val="600"/>
              </a:spcAft>
              <a:defRPr/>
            </a:pPr>
            <a:r>
              <a:rPr lang="es-PR" sz="3400" dirty="0" smtClean="0">
                <a:solidFill>
                  <a:srgbClr val="333399"/>
                </a:solidFill>
              </a:rPr>
              <a:t>3. David acepta el consejo de Abigail</a:t>
            </a:r>
            <a:r>
              <a:rPr lang="es-PR" sz="3400" dirty="0" smtClean="0"/>
              <a:t/>
            </a:r>
            <a:br>
              <a:rPr lang="es-PR" sz="3400" dirty="0" smtClean="0"/>
            </a:br>
            <a:r>
              <a:rPr lang="es-PR" sz="3400" dirty="0" smtClean="0">
                <a:solidFill>
                  <a:srgbClr val="FF0000"/>
                </a:solidFill>
              </a:rPr>
              <a:t>(1 Samuel 25:32-42)</a:t>
            </a:r>
            <a:endParaRPr kumimoji="0" lang="es-PR" sz="34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52400" y="2133600"/>
            <a:ext cx="8686800" cy="4572000"/>
          </a:xfrm>
        </p:spPr>
        <p:txBody>
          <a:bodyPr/>
          <a:lstStyle/>
          <a:p>
            <a:pPr>
              <a:buNone/>
            </a:pPr>
            <a:r>
              <a:rPr lang="es-ES" sz="2500" i="1" dirty="0" smtClean="0"/>
              <a:t>        …</a:t>
            </a:r>
            <a:r>
              <a:rPr lang="es-ES" sz="2400" baseline="30000" dirty="0" smtClean="0"/>
              <a:t>36</a:t>
            </a:r>
            <a:r>
              <a:rPr lang="es-ES" sz="2400" dirty="0" smtClean="0"/>
              <a:t>Y Abigail volvió a Nabal, y he aquí que él tenía banquete en su casa como banquete de rey; y el corazón de Nabal estaba alegre, y estaba completamente ebrio, por lo cual ella no le declaró cosa alguna hasta el día siguiente. </a:t>
            </a:r>
            <a:r>
              <a:rPr lang="es-ES" sz="2400" baseline="30000" dirty="0" smtClean="0"/>
              <a:t>37</a:t>
            </a:r>
            <a:r>
              <a:rPr lang="es-ES" sz="2400" dirty="0" smtClean="0"/>
              <a:t>Pero por la mañana, cuando ya a Nabal se le habían pasado los efectos del vino, le refirió su mujer estas cosas; y desmayó su corazón en él, y se quedó como una piedra. </a:t>
            </a:r>
            <a:r>
              <a:rPr lang="es-ES" sz="2400" baseline="30000" dirty="0" smtClean="0"/>
              <a:t>38</a:t>
            </a:r>
            <a:r>
              <a:rPr lang="es-ES" sz="2400" dirty="0" smtClean="0"/>
              <a:t>Y diez días después, Jehová hirió a Nabal, y murió. </a:t>
            </a:r>
            <a:r>
              <a:rPr lang="es-ES" sz="2400" baseline="30000" dirty="0" smtClean="0"/>
              <a:t>39</a:t>
            </a:r>
            <a:r>
              <a:rPr lang="es-ES" sz="2400" dirty="0" smtClean="0"/>
              <a:t>Luego que David oyó que Nabal había muerto, dijo: Bendito sea Jehová, que juzgó la causa de mi afrenta recibida de mano de Nabal, y ha preservado del mal a su siervo;…</a:t>
            </a:r>
            <a:endParaRPr lang="es-ES" i="1" dirty="0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990600" y="228600"/>
            <a:ext cx="7772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742950" lvl="0" indent="-742950">
              <a:spcAft>
                <a:spcPts val="600"/>
              </a:spcAft>
              <a:defRPr/>
            </a:pPr>
            <a:r>
              <a:rPr lang="es-PR" sz="3400" dirty="0" smtClean="0">
                <a:solidFill>
                  <a:srgbClr val="333399"/>
                </a:solidFill>
              </a:rPr>
              <a:t>3. David acepta el consejo de Abigail</a:t>
            </a:r>
            <a:r>
              <a:rPr lang="es-PR" sz="3400" dirty="0" smtClean="0"/>
              <a:t/>
            </a:r>
            <a:br>
              <a:rPr lang="es-PR" sz="3400" dirty="0" smtClean="0"/>
            </a:br>
            <a:r>
              <a:rPr lang="es-PR" sz="3400" dirty="0" smtClean="0">
                <a:solidFill>
                  <a:srgbClr val="FF0000"/>
                </a:solidFill>
              </a:rPr>
              <a:t>(1 Samuel 25:32-42)</a:t>
            </a:r>
            <a:endParaRPr kumimoji="0" lang="es-PR" sz="34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52400" y="1981200"/>
            <a:ext cx="8686800" cy="4724400"/>
          </a:xfrm>
        </p:spPr>
        <p:txBody>
          <a:bodyPr/>
          <a:lstStyle/>
          <a:p>
            <a:pPr>
              <a:buNone/>
            </a:pPr>
            <a:r>
              <a:rPr lang="es-ES" sz="2500" i="1" dirty="0" smtClean="0"/>
              <a:t>      …</a:t>
            </a:r>
            <a:r>
              <a:rPr lang="es-ES" sz="2400" dirty="0" smtClean="0"/>
              <a:t> y Jehová ha vuelto la maldad de Nabal sobre su propia cabeza. Después envió David a hablar con Abigail, para tomarla por su mujer. </a:t>
            </a:r>
            <a:r>
              <a:rPr lang="es-ES" sz="2400" baseline="30000" dirty="0" smtClean="0"/>
              <a:t>40</a:t>
            </a:r>
            <a:r>
              <a:rPr lang="es-ES" sz="2400" dirty="0" smtClean="0"/>
              <a:t>Y los siervos de David vinieron a Abigail en Carmel, y hablaron con ella, diciendo: David nos ha enviado a ti, para tomarte por su mujer. </a:t>
            </a:r>
            <a:r>
              <a:rPr lang="es-ES" sz="2400" baseline="30000" dirty="0" smtClean="0"/>
              <a:t>41</a:t>
            </a:r>
            <a:r>
              <a:rPr lang="es-ES" sz="2400" dirty="0" smtClean="0"/>
              <a:t>Y ella se levantó e inclinó su rostro a tierra, diciendo: He aquí tu sierva, que será una sierva para lavar los pies de los siervos de mi señor. </a:t>
            </a:r>
            <a:r>
              <a:rPr lang="es-ES" sz="2400" baseline="30000" dirty="0" smtClean="0"/>
              <a:t>42</a:t>
            </a:r>
            <a:r>
              <a:rPr lang="es-ES" sz="2400" dirty="0" smtClean="0"/>
              <a:t>Y levantándose luego Abigail con cinco doncellas que le servían, montó en un asno y siguió a los mensajeros de David, y fue su mujer.”                     </a:t>
            </a:r>
          </a:p>
          <a:p>
            <a:pPr>
              <a:buNone/>
            </a:pPr>
            <a:r>
              <a:rPr lang="es-ES" sz="2400" dirty="0" smtClean="0">
                <a:solidFill>
                  <a:srgbClr val="FF0000"/>
                </a:solidFill>
              </a:rPr>
              <a:t>                                                       (1 Samuel 25.32–42)</a:t>
            </a:r>
            <a:endParaRPr lang="es-ES" sz="2400" i="1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s-ES" sz="2400" i="1" dirty="0" smtClean="0"/>
          </a:p>
          <a:p>
            <a:pPr>
              <a:buNone/>
            </a:pPr>
            <a:endParaRPr lang="es-ES" i="1" dirty="0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990600" y="228600"/>
            <a:ext cx="7772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742950" lvl="0" indent="-742950">
              <a:spcAft>
                <a:spcPts val="600"/>
              </a:spcAft>
              <a:defRPr/>
            </a:pPr>
            <a:r>
              <a:rPr lang="es-PR" sz="3400" dirty="0" smtClean="0">
                <a:solidFill>
                  <a:srgbClr val="333399"/>
                </a:solidFill>
              </a:rPr>
              <a:t>3. David acepta el consejo de Abigail</a:t>
            </a:r>
            <a:r>
              <a:rPr lang="es-PR" sz="3400" dirty="0" smtClean="0"/>
              <a:t/>
            </a:r>
            <a:br>
              <a:rPr lang="es-PR" sz="3400" dirty="0" smtClean="0"/>
            </a:br>
            <a:r>
              <a:rPr lang="es-PR" sz="3400" dirty="0" smtClean="0">
                <a:solidFill>
                  <a:srgbClr val="FF0000"/>
                </a:solidFill>
              </a:rPr>
              <a:t>(1 Samuel 25:32-42)</a:t>
            </a:r>
            <a:endParaRPr kumimoji="0" lang="es-PR" sz="34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04800" y="2133600"/>
            <a:ext cx="8229600" cy="449580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es-ES" sz="2700" dirty="0" smtClean="0"/>
              <a:t>David se impresionó con las palabras sabias de Abigail y le dio gracias por haber evitado que él matara a Nabal. David recibió los alimentos que Abigail le había traído y la envió a su casa en paz.</a:t>
            </a:r>
          </a:p>
          <a:p>
            <a:pPr>
              <a:spcAft>
                <a:spcPts val="1200"/>
              </a:spcAft>
            </a:pPr>
            <a:r>
              <a:rPr lang="es-ES" sz="2700" dirty="0" smtClean="0"/>
              <a:t> Cuando Abigail regresó a su casa encontró a Nabal ebrio y esperó hasta el otro día para decirle lo que había ocurrido. Al enterarse de todo Nabal, desmayó su corazón y se quedó como una piedra. Diez días después, Jehová lo hirió y murió.</a:t>
            </a:r>
          </a:p>
          <a:p>
            <a:pPr marL="0" indent="0"/>
            <a:endParaRPr lang="es-ES" sz="2700" dirty="0" smtClean="0">
              <a:solidFill>
                <a:srgbClr val="FF0000"/>
              </a:solidFill>
            </a:endParaRPr>
          </a:p>
          <a:p>
            <a:pPr marL="0" indent="0"/>
            <a:endParaRPr lang="es-ES" sz="2800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s-ES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5"/>
            <a:ext cx="7793037" cy="1233486"/>
          </a:xfrm>
        </p:spPr>
        <p:txBody>
          <a:bodyPr/>
          <a:lstStyle/>
          <a:p>
            <a:pPr marL="742950" indent="-742950">
              <a:spcAft>
                <a:spcPts val="600"/>
              </a:spcAft>
            </a:pPr>
            <a:r>
              <a:rPr lang="es-PR" sz="3400" dirty="0" smtClean="0"/>
              <a:t>3. David acepta el consejo de Abigail</a:t>
            </a:r>
            <a:br>
              <a:rPr lang="es-PR" sz="3400" dirty="0" smtClean="0"/>
            </a:br>
            <a:r>
              <a:rPr lang="es-PR" sz="3400" dirty="0" smtClean="0">
                <a:solidFill>
                  <a:srgbClr val="FF0000"/>
                </a:solidFill>
              </a:rPr>
              <a:t>(1 Samuel 25:32-42)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04800" y="2133600"/>
            <a:ext cx="8229600" cy="4495800"/>
          </a:xfrm>
        </p:spPr>
        <p:txBody>
          <a:bodyPr/>
          <a:lstStyle/>
          <a:p>
            <a:pPr>
              <a:spcAft>
                <a:spcPts val="1200"/>
              </a:spcAft>
              <a:buNone/>
            </a:pPr>
            <a:r>
              <a:rPr lang="es-ES" sz="2800" b="1" u="sng" dirty="0" smtClean="0"/>
              <a:t>Preguntas:</a:t>
            </a:r>
          </a:p>
          <a:p>
            <a:pPr>
              <a:spcAft>
                <a:spcPts val="1200"/>
              </a:spcAft>
              <a:buNone/>
            </a:pPr>
            <a:r>
              <a:rPr lang="es-ES" sz="2800" dirty="0" smtClean="0"/>
              <a:t>   1. ¿Cuál fue la actitud de Abigail hacia Nabal? </a:t>
            </a:r>
          </a:p>
          <a:p>
            <a:pPr>
              <a:spcAft>
                <a:spcPts val="1200"/>
              </a:spcAft>
              <a:buNone/>
            </a:pPr>
            <a:r>
              <a:rPr lang="es-ES" sz="2800" dirty="0" smtClean="0"/>
              <a:t>   2. ¿Cuál fue la actitud de Abigail hacia David? </a:t>
            </a:r>
          </a:p>
          <a:p>
            <a:pPr>
              <a:spcAft>
                <a:spcPts val="1200"/>
              </a:spcAft>
              <a:buNone/>
            </a:pPr>
            <a:r>
              <a:rPr lang="es-ES" sz="2800" dirty="0" smtClean="0">
                <a:solidFill>
                  <a:srgbClr val="FF0000"/>
                </a:solidFill>
              </a:rPr>
              <a:t>   </a:t>
            </a:r>
            <a:r>
              <a:rPr lang="es-ES" sz="2800" dirty="0" smtClean="0"/>
              <a:t>3. ¿De qué modo desplegó Abigail las virtudes señaladas en 1 Pedro 3:1-6?</a:t>
            </a:r>
          </a:p>
          <a:p>
            <a:pPr>
              <a:spcAft>
                <a:spcPts val="1200"/>
              </a:spcAft>
              <a:buNone/>
            </a:pPr>
            <a:r>
              <a:rPr lang="es-ES" sz="2800" dirty="0" smtClean="0"/>
              <a:t>   3. ¿Qué piensa usted del desenlace de Abigail?</a:t>
            </a:r>
            <a:endParaRPr lang="es-ES" sz="2800" dirty="0" smtClean="0">
              <a:solidFill>
                <a:srgbClr val="FF0000"/>
              </a:solidFill>
            </a:endParaRPr>
          </a:p>
          <a:p>
            <a:pPr marL="0" indent="0"/>
            <a:endParaRPr lang="es-ES" sz="2800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s-ES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5"/>
            <a:ext cx="7793037" cy="1233486"/>
          </a:xfrm>
        </p:spPr>
        <p:txBody>
          <a:bodyPr/>
          <a:lstStyle/>
          <a:p>
            <a:pPr marL="742950" indent="-742950">
              <a:spcAft>
                <a:spcPts val="600"/>
              </a:spcAft>
            </a:pPr>
            <a:r>
              <a:rPr lang="es-PR" sz="3400" dirty="0" smtClean="0"/>
              <a:t>3. David acepta el consejo de Abigail</a:t>
            </a:r>
            <a:br>
              <a:rPr lang="es-PR" sz="3400" dirty="0" smtClean="0"/>
            </a:br>
            <a:r>
              <a:rPr lang="es-PR" sz="3400" dirty="0" smtClean="0">
                <a:solidFill>
                  <a:srgbClr val="FF0000"/>
                </a:solidFill>
              </a:rPr>
              <a:t>(1 Samuel 25:32-42)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04800" y="2133600"/>
            <a:ext cx="8229600" cy="449580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es-ES" sz="2700" dirty="0" smtClean="0"/>
              <a:t>Comience a orar diariamente por su esposo.</a:t>
            </a:r>
          </a:p>
          <a:p>
            <a:pPr>
              <a:spcAft>
                <a:spcPts val="1200"/>
              </a:spcAft>
            </a:pPr>
            <a:r>
              <a:rPr lang="es-ES" sz="2700" dirty="0" smtClean="0"/>
              <a:t>Entréguele a Dios su matrimonio, pidiéndole específicamente que tome control sobre usted y su esposo.</a:t>
            </a:r>
          </a:p>
          <a:p>
            <a:pPr>
              <a:spcAft>
                <a:spcPts val="1200"/>
              </a:spcAft>
            </a:pPr>
            <a:r>
              <a:rPr lang="es-ES" sz="2700" dirty="0" smtClean="0"/>
              <a:t>Esté dispuesta a someterse a su esposo y pídale a Dios sabiduría para enfrentar las situaciones adversas que se presentan.</a:t>
            </a:r>
          </a:p>
          <a:p>
            <a:pPr>
              <a:spcAft>
                <a:spcPts val="1200"/>
              </a:spcAft>
            </a:pPr>
            <a:r>
              <a:rPr lang="es-ES" sz="2700" dirty="0" smtClean="0"/>
              <a:t>Pídale a Dios que la haga una mujer pacificadora.</a:t>
            </a:r>
          </a:p>
          <a:p>
            <a:pPr marL="0" indent="0"/>
            <a:endParaRPr lang="es-ES" sz="2700" dirty="0" smtClean="0">
              <a:solidFill>
                <a:srgbClr val="FF0000"/>
              </a:solidFill>
            </a:endParaRPr>
          </a:p>
          <a:p>
            <a:pPr marL="0" indent="0"/>
            <a:endParaRPr lang="es-ES" sz="2800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s-ES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5"/>
            <a:ext cx="7793037" cy="1233486"/>
          </a:xfrm>
        </p:spPr>
        <p:txBody>
          <a:bodyPr/>
          <a:lstStyle/>
          <a:p>
            <a:pPr marL="742950" indent="-742950">
              <a:spcAft>
                <a:spcPts val="600"/>
              </a:spcAft>
            </a:pPr>
            <a:r>
              <a:rPr lang="es-PR" sz="3400" dirty="0" smtClean="0"/>
              <a:t>Eleve el corazón…</a:t>
            </a:r>
            <a:endParaRPr lang="es-PR" sz="3400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04800" y="1981200"/>
            <a:ext cx="8229600" cy="4724400"/>
          </a:xfrm>
        </p:spPr>
        <p:txBody>
          <a:bodyPr/>
          <a:lstStyle/>
          <a:p>
            <a:pPr>
              <a:spcAft>
                <a:spcPts val="1200"/>
              </a:spcAft>
              <a:buNone/>
            </a:pPr>
            <a:r>
              <a:rPr lang="es-ES" sz="2800" dirty="0" smtClean="0"/>
              <a:t>    	Padre, te pido que bendigas a mi esposo en cada faceta de su vida: 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s-ES" sz="2800" dirty="0" smtClean="0"/>
              <a:t>En su salud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s-ES" sz="2800" dirty="0" smtClean="0"/>
              <a:t>En su trabajo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s-ES" sz="2800" dirty="0" smtClean="0"/>
              <a:t>En su relación con nuestros hijos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s-ES" sz="2800" dirty="0" smtClean="0"/>
              <a:t>En la relación entre nosotros dos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s-ES" sz="2800" dirty="0" smtClean="0"/>
              <a:t>En su relación contigo.</a:t>
            </a:r>
          </a:p>
          <a:p>
            <a:pPr>
              <a:spcBef>
                <a:spcPts val="0"/>
              </a:spcBef>
              <a:spcAft>
                <a:spcPts val="1200"/>
              </a:spcAft>
              <a:buNone/>
            </a:pPr>
            <a:r>
              <a:rPr lang="es-ES" sz="2800" dirty="0" smtClean="0"/>
              <a:t>       No permitas que nada ni nadie, incluyéndome a mí, estorbe Tu obra en su vida.</a:t>
            </a: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5"/>
            <a:ext cx="7793037" cy="1233486"/>
          </a:xfrm>
        </p:spPr>
        <p:txBody>
          <a:bodyPr/>
          <a:lstStyle/>
          <a:p>
            <a:pPr marL="742950" indent="-742950">
              <a:spcAft>
                <a:spcPts val="600"/>
              </a:spcAft>
            </a:pPr>
            <a:r>
              <a:rPr lang="es-PR" sz="3400" dirty="0" smtClean="0"/>
              <a:t>Oremos…</a:t>
            </a:r>
            <a:endParaRPr lang="es-PR" sz="3400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04800" y="1981200"/>
            <a:ext cx="8229600" cy="472440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dirty="0" smtClean="0"/>
              <a:t>Entréguele a Dios su matrimonio, pidiéndole específicamente que tome control sobre usted y su esposo.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dirty="0" smtClean="0"/>
              <a:t>Esté dispuesta a someterse a su esposo y pídale a Dios sabiduría para enfrentar las situaciones adversas que se presentan.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dirty="0" smtClean="0"/>
              <a:t>Pídale a Dios que la haga una mujer pacificadora.</a:t>
            </a:r>
          </a:p>
          <a:p>
            <a:pPr marL="0" indent="0">
              <a:spcBef>
                <a:spcPts val="0"/>
              </a:spcBef>
            </a:pPr>
            <a:endParaRPr lang="es-ES" sz="2700" dirty="0" smtClean="0">
              <a:solidFill>
                <a:srgbClr val="FF0000"/>
              </a:solidFill>
            </a:endParaRPr>
          </a:p>
          <a:p>
            <a:pPr marL="0" indent="0">
              <a:spcBef>
                <a:spcPts val="0"/>
              </a:spcBef>
            </a:pPr>
            <a:endParaRPr lang="es-ES" sz="2800" dirty="0" smtClean="0">
              <a:solidFill>
                <a:srgbClr val="FF0000"/>
              </a:solidFill>
            </a:endParaRPr>
          </a:p>
          <a:p>
            <a:pPr>
              <a:spcBef>
                <a:spcPts val="0"/>
              </a:spcBef>
              <a:buNone/>
            </a:pPr>
            <a:endParaRPr lang="es-ES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5"/>
            <a:ext cx="7793037" cy="1233486"/>
          </a:xfrm>
        </p:spPr>
        <p:txBody>
          <a:bodyPr/>
          <a:lstStyle/>
          <a:p>
            <a:pPr marL="742950" indent="-742950">
              <a:spcAft>
                <a:spcPts val="600"/>
              </a:spcAft>
            </a:pPr>
            <a:r>
              <a:rPr lang="es-PR" sz="3400" dirty="0" smtClean="0"/>
              <a:t>Oremos…</a:t>
            </a:r>
            <a:endParaRPr lang="es-PR" sz="3400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741548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Texto clave</a:t>
            </a:r>
            <a:endParaRPr lang="es-PR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41312" y="2133600"/>
            <a:ext cx="8345488" cy="4114800"/>
          </a:xfrm>
        </p:spPr>
        <p:txBody>
          <a:bodyPr/>
          <a:lstStyle/>
          <a:p>
            <a:pPr>
              <a:buNone/>
            </a:pPr>
            <a:r>
              <a:rPr lang="es-ES" sz="4400" i="1" dirty="0" smtClean="0"/>
              <a:t>	</a:t>
            </a:r>
            <a:r>
              <a:rPr lang="es-ES" i="1" dirty="0" smtClean="0"/>
              <a:t>“Y dijo David a Abigail: Bendito sea Jehová Dios de Israel, que te envió para que hoy me encontrases. Y bendito sea tu razonamiento, y bendita tú, que me has estorbado hoy de ir a derramar sangre , y a vengarme por mi propia mano." </a:t>
            </a:r>
          </a:p>
          <a:p>
            <a:pPr>
              <a:buNone/>
            </a:pPr>
            <a:r>
              <a:rPr lang="es-ES" i="1" dirty="0" smtClean="0">
                <a:solidFill>
                  <a:srgbClr val="FF0000"/>
                </a:solidFill>
              </a:rPr>
              <a:t>                                 (1 Samuel  25.32-33)</a:t>
            </a:r>
            <a:endParaRPr lang="en-US" sz="4400" i="1" dirty="0">
              <a:solidFill>
                <a:srgbClr val="FF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426BC6-9C44-4822-8B07-F963A8030F45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218A1B8D-2211-4267-85EA-46D8260B611F}" type="slidenum">
              <a:rPr lang="en-US">
                <a:solidFill>
                  <a:srgbClr val="000000"/>
                </a:solidFill>
              </a:rPr>
              <a:pPr>
                <a:defRPr/>
              </a:pPr>
              <a:t>30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6009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s-PR" smtClean="0"/>
              <a:t>Bibliografía</a:t>
            </a:r>
          </a:p>
        </p:txBody>
      </p:sp>
      <p:sp>
        <p:nvSpPr>
          <p:cNvPr id="260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04800" y="2286000"/>
            <a:ext cx="8534400" cy="4267200"/>
          </a:xfrm>
        </p:spPr>
        <p:txBody>
          <a:bodyPr/>
          <a:lstStyle/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2000" i="1" dirty="0" smtClean="0"/>
              <a:t>Reina Valera Revisada (1960)</a:t>
            </a:r>
            <a:r>
              <a:rPr lang="es-ES" sz="2000" dirty="0" smtClean="0"/>
              <a:t>. 1998. Miami: Sociedades Bı́blicas Unidas.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2000" dirty="0" err="1" smtClean="0"/>
              <a:t>Priddy</a:t>
            </a:r>
            <a:r>
              <a:rPr lang="es-ES" sz="2000" dirty="0" smtClean="0"/>
              <a:t>, Eunice. </a:t>
            </a:r>
            <a:r>
              <a:rPr lang="es-ES" sz="2000" i="1" dirty="0" smtClean="0"/>
              <a:t>Extraordinarias mujeres de la Biblia.</a:t>
            </a:r>
            <a:r>
              <a:rPr lang="es-ES" sz="2000" dirty="0" smtClean="0"/>
              <a:t> Grand Rapids, Michigan: Editorial Portavoz, 2001.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2000" dirty="0" err="1" smtClean="0"/>
              <a:t>Spangler</a:t>
            </a:r>
            <a:r>
              <a:rPr lang="es-ES" sz="2000" dirty="0" smtClean="0"/>
              <a:t>, Ann y </a:t>
            </a:r>
            <a:r>
              <a:rPr lang="es-ES" sz="2000" dirty="0" err="1" smtClean="0"/>
              <a:t>Syswerda</a:t>
            </a:r>
            <a:r>
              <a:rPr lang="es-ES" sz="2000" dirty="0" smtClean="0"/>
              <a:t>, Jean E. </a:t>
            </a:r>
            <a:r>
              <a:rPr lang="es-ES" sz="2000" i="1" dirty="0" smtClean="0"/>
              <a:t>Mujeres de la Biblia</a:t>
            </a:r>
            <a:r>
              <a:rPr lang="es-ES" sz="2000" dirty="0" smtClean="0"/>
              <a:t>. Miami, Florida: Editorial Vida, 2008.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2000" dirty="0" smtClean="0">
                <a:latin typeface="Candara" pitchFamily="34" charset="0"/>
                <a:hlinkClick r:id="rId3"/>
              </a:rPr>
              <a:t>http://www.dsmedia.org/resources/illustrations/sweet-publishing/</a:t>
            </a:r>
            <a:r>
              <a:rPr lang="es-ES" sz="2000" dirty="0" smtClean="0">
                <a:latin typeface="Candara" pitchFamily="34" charset="0"/>
              </a:rPr>
              <a:t>  (imágenes bíblicas).</a:t>
            </a:r>
            <a:endParaRPr lang="en-US" sz="2000" dirty="0" smtClean="0">
              <a:latin typeface="Candara" pitchFamily="34" charset="0"/>
            </a:endParaRP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endParaRPr lang="en-US" sz="2000" dirty="0" smtClean="0"/>
          </a:p>
        </p:txBody>
      </p:sp>
      <p:sp>
        <p:nvSpPr>
          <p:cNvPr id="260100" name="Slide Number Placeholder 3"/>
          <p:cNvSpPr txBox="1">
            <a:spLocks noGrp="1"/>
          </p:cNvSpPr>
          <p:nvPr/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3F4E463-F5E4-45E0-82AC-34CAC993DA12}" type="slidenum">
              <a:rPr lang="en-US" sz="1400">
                <a:solidFill>
                  <a:srgbClr val="000000"/>
                </a:solidFill>
              </a:rPr>
              <a:pPr algn="r"/>
              <a:t>30</a:t>
            </a:fld>
            <a:endParaRPr lang="en-US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31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62000" y="152400"/>
            <a:ext cx="7772400" cy="650896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Bosquejo de Estudio</a:t>
            </a:r>
            <a:endParaRPr lang="es-PR" dirty="0"/>
          </a:p>
        </p:txBody>
      </p:sp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2209800"/>
            <a:ext cx="8305800" cy="4267200"/>
          </a:xfrm>
        </p:spPr>
        <p:txBody>
          <a:bodyPr>
            <a:noAutofit/>
          </a:bodyPr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None/>
            </a:pPr>
            <a:r>
              <a:rPr lang="es-PR" sz="3600" dirty="0" smtClean="0"/>
              <a:t>1. Nabal, Abigail y David</a:t>
            </a:r>
          </a:p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None/>
            </a:pPr>
            <a:r>
              <a:rPr lang="es-PR" sz="3600" dirty="0" smtClean="0"/>
              <a:t>    </a:t>
            </a:r>
            <a:r>
              <a:rPr lang="es-PR" sz="3600" dirty="0" smtClean="0">
                <a:solidFill>
                  <a:srgbClr val="FF0000"/>
                </a:solidFill>
              </a:rPr>
              <a:t>(1 Samuel 25:1-17)</a:t>
            </a:r>
          </a:p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None/>
            </a:pPr>
            <a:r>
              <a:rPr lang="es-PR" sz="3600" dirty="0" smtClean="0"/>
              <a:t>2. Abigail intercede ante David</a:t>
            </a:r>
          </a:p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None/>
            </a:pPr>
            <a:r>
              <a:rPr lang="es-PR" sz="3600" dirty="0" smtClean="0"/>
              <a:t>    </a:t>
            </a:r>
            <a:r>
              <a:rPr lang="es-PR" sz="3600" dirty="0" smtClean="0">
                <a:solidFill>
                  <a:srgbClr val="FF0000"/>
                </a:solidFill>
              </a:rPr>
              <a:t>(1 Samuel 25:18-31)</a:t>
            </a:r>
          </a:p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None/>
            </a:pPr>
            <a:r>
              <a:rPr lang="es-PR" sz="3600" dirty="0" smtClean="0"/>
              <a:t>3. David acepta el consejo de Abigail</a:t>
            </a:r>
          </a:p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None/>
            </a:pPr>
            <a:r>
              <a:rPr lang="es-PR" sz="3600" b="1" dirty="0" smtClean="0"/>
              <a:t>    </a:t>
            </a:r>
            <a:r>
              <a:rPr lang="es-PR" sz="3600" dirty="0" smtClean="0">
                <a:solidFill>
                  <a:srgbClr val="FF0000"/>
                </a:solidFill>
              </a:rPr>
              <a:t>(1 Samuel 25:32-42)</a:t>
            </a:r>
            <a:endParaRPr lang="es-PR" sz="2800" dirty="0" smtClean="0">
              <a:solidFill>
                <a:srgbClr val="FF0000"/>
              </a:solidFill>
            </a:endParaRPr>
          </a:p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None/>
            </a:pPr>
            <a:endParaRPr lang="es-PR" dirty="0" smtClean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17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17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174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81000"/>
            <a:ext cx="8305800" cy="1143000"/>
          </a:xfrm>
        </p:spPr>
        <p:txBody>
          <a:bodyPr/>
          <a:lstStyle/>
          <a:p>
            <a:pPr marL="693738" indent="-693738">
              <a:spcBef>
                <a:spcPts val="600"/>
              </a:spcBef>
              <a:spcAft>
                <a:spcPts val="0"/>
              </a:spcAft>
            </a:pPr>
            <a:r>
              <a:rPr lang="es-PR" sz="3600" dirty="0" smtClean="0"/>
              <a:t>1. Nabal, Abigail y David</a:t>
            </a:r>
            <a:br>
              <a:rPr lang="es-PR" sz="3600" dirty="0" smtClean="0"/>
            </a:br>
            <a:r>
              <a:rPr lang="es-PR" sz="3600" dirty="0" smtClean="0">
                <a:solidFill>
                  <a:srgbClr val="FF0000"/>
                </a:solidFill>
              </a:rPr>
              <a:t>(1 Samuel 25:1-17)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" y="2033640"/>
            <a:ext cx="7010400" cy="482436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52400" y="2209800"/>
            <a:ext cx="8686800" cy="4648200"/>
          </a:xfrm>
        </p:spPr>
        <p:txBody>
          <a:bodyPr/>
          <a:lstStyle/>
          <a:p>
            <a:pPr>
              <a:buNone/>
            </a:pPr>
            <a:r>
              <a:rPr lang="es-ES" sz="2400" i="1" dirty="0" smtClean="0"/>
              <a:t>         “</a:t>
            </a:r>
            <a:r>
              <a:rPr lang="es-ES" sz="2400" i="1" baseline="30000" dirty="0" smtClean="0"/>
              <a:t>1</a:t>
            </a:r>
            <a:r>
              <a:rPr lang="es-ES" sz="2400" i="1" dirty="0" smtClean="0"/>
              <a:t>Murió Samuel, y se juntó todo Israel, y lo lloraron, y lo sepultaron en su casa en </a:t>
            </a:r>
            <a:r>
              <a:rPr lang="es-ES" sz="2400" i="1" dirty="0" err="1" smtClean="0"/>
              <a:t>Ramá</a:t>
            </a:r>
            <a:r>
              <a:rPr lang="es-ES" sz="2400" i="1" dirty="0" smtClean="0"/>
              <a:t>.</a:t>
            </a:r>
            <a:r>
              <a:rPr lang="es-ES" sz="2400" b="1" i="1" dirty="0" smtClean="0"/>
              <a:t> </a:t>
            </a:r>
            <a:r>
              <a:rPr lang="es-ES" sz="2400" i="1" dirty="0" smtClean="0"/>
              <a:t>Y se levantó David y se fue al desierto de Parán.</a:t>
            </a:r>
            <a:r>
              <a:rPr lang="es-ES" sz="2400" i="1" baseline="30000" dirty="0" smtClean="0"/>
              <a:t>2</a:t>
            </a:r>
            <a:r>
              <a:rPr lang="es-ES" sz="2400" i="1" dirty="0" smtClean="0"/>
              <a:t>Y en </a:t>
            </a:r>
            <a:r>
              <a:rPr lang="es-ES" sz="2400" i="1" dirty="0" err="1" smtClean="0"/>
              <a:t>Maón</a:t>
            </a:r>
            <a:r>
              <a:rPr lang="es-ES" sz="2400" i="1" dirty="0" smtClean="0"/>
              <a:t> había un hombre que tenía su hacienda en Carmel, el cual era muy rico, y tenía tres mil ovejas y mil cabras. Y aconteció que estaba esquilando sus ovejas en Carmel. </a:t>
            </a:r>
            <a:r>
              <a:rPr lang="es-ES" sz="2400" i="1" baseline="30000" dirty="0" smtClean="0"/>
              <a:t>3</a:t>
            </a:r>
            <a:r>
              <a:rPr lang="es-ES" sz="2400" i="1" dirty="0" smtClean="0"/>
              <a:t>Y aquel varón se llamaba Nabal, y su mujer, Abigail. Era aquella mujer de buen entendimiento y de hermosa apariencia, pero el hombre era duro y de malas obras; y era del linaje de </a:t>
            </a:r>
            <a:r>
              <a:rPr lang="es-ES" sz="2400" i="1" dirty="0" err="1" smtClean="0"/>
              <a:t>Caleb</a:t>
            </a:r>
            <a:r>
              <a:rPr lang="es-ES" sz="2400" i="1" dirty="0" smtClean="0"/>
              <a:t>. </a:t>
            </a:r>
            <a:r>
              <a:rPr lang="es-ES" sz="2400" i="1" baseline="30000" dirty="0" smtClean="0"/>
              <a:t>4</a:t>
            </a:r>
            <a:r>
              <a:rPr lang="es-ES" sz="2400" i="1" dirty="0" smtClean="0"/>
              <a:t>Y oyó David en el desierto que Nabal esquilaba sus ovejas. </a:t>
            </a:r>
            <a:r>
              <a:rPr lang="es-ES" sz="2400" i="1" baseline="30000" dirty="0" smtClean="0"/>
              <a:t>5</a:t>
            </a:r>
            <a:r>
              <a:rPr lang="es-ES" sz="2400" i="1" dirty="0" smtClean="0"/>
              <a:t>Entonces envió David diez jóvenes y les dijo: Subid a Carmel e id a Nabal, y saludadle en mi nombre,…</a:t>
            </a:r>
            <a:endParaRPr lang="es-ES" sz="2400" i="1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81000"/>
            <a:ext cx="8305800" cy="1143000"/>
          </a:xfrm>
        </p:spPr>
        <p:txBody>
          <a:bodyPr/>
          <a:lstStyle/>
          <a:p>
            <a:pPr marL="693738" indent="-693738">
              <a:spcBef>
                <a:spcPts val="600"/>
              </a:spcBef>
              <a:spcAft>
                <a:spcPts val="0"/>
              </a:spcAft>
            </a:pPr>
            <a:r>
              <a:rPr lang="es-PR" sz="3600" dirty="0" smtClean="0"/>
              <a:t>1. Nabal, Abigail y David</a:t>
            </a:r>
            <a:br>
              <a:rPr lang="es-PR" sz="3600" dirty="0" smtClean="0"/>
            </a:br>
            <a:r>
              <a:rPr lang="es-PR" sz="3600" dirty="0" smtClean="0">
                <a:solidFill>
                  <a:srgbClr val="FF0000"/>
                </a:solidFill>
              </a:rPr>
              <a:t>(1 Samuel 25:1-17)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7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0" y="2057400"/>
            <a:ext cx="9144000" cy="4800600"/>
          </a:xfrm>
        </p:spPr>
        <p:txBody>
          <a:bodyPr/>
          <a:lstStyle/>
          <a:p>
            <a:pPr>
              <a:buNone/>
            </a:pPr>
            <a:r>
              <a:rPr lang="es-ES" sz="2600" i="1" dirty="0" smtClean="0"/>
              <a:t>	 …</a:t>
            </a:r>
            <a:r>
              <a:rPr lang="es-ES" sz="2400" i="1" baseline="30000" dirty="0" smtClean="0"/>
              <a:t>6</a:t>
            </a:r>
            <a:r>
              <a:rPr lang="es-ES" sz="2400" i="1" dirty="0" smtClean="0"/>
              <a:t>y decidle así: Sea paz a ti, y paz a tu familia, y paz a todo cuanto tienes. </a:t>
            </a:r>
            <a:r>
              <a:rPr lang="es-ES" sz="2400" i="1" baseline="30000" dirty="0" smtClean="0"/>
              <a:t>7</a:t>
            </a:r>
            <a:r>
              <a:rPr lang="es-ES" sz="2400" i="1" dirty="0" smtClean="0"/>
              <a:t>He sabido que tienes esquiladores. Ahora, tus pastores han estado con nosotros; no les tratamos mal, ni les faltó nada en todo el tiempo que han estado en Carmel. </a:t>
            </a:r>
            <a:r>
              <a:rPr lang="es-ES" sz="2400" i="1" baseline="30000" dirty="0" smtClean="0"/>
              <a:t>8</a:t>
            </a:r>
            <a:r>
              <a:rPr lang="es-ES" sz="2400" i="1" dirty="0" smtClean="0"/>
              <a:t>Pregunta a tus criados, y ellos te lo dirán. Hallen, por tanto, estos jóvenes gracia en tus ojos, porque hemos venido en buen día; te ruego que des lo que tuvieres a mano a tus siervos, y a tu hijo David. </a:t>
            </a:r>
            <a:r>
              <a:rPr lang="es-ES" sz="2400" i="1" baseline="30000" dirty="0" smtClean="0"/>
              <a:t>9</a:t>
            </a:r>
            <a:r>
              <a:rPr lang="es-ES" sz="2400" i="1" dirty="0" smtClean="0"/>
              <a:t>Cuando llegaron los jóvenes enviados por David, dijeron a Nabal todas estas palabras en nombre de David, y callaron. </a:t>
            </a:r>
            <a:r>
              <a:rPr lang="es-ES" sz="2400" i="1" baseline="30000" dirty="0" smtClean="0"/>
              <a:t>10</a:t>
            </a:r>
            <a:r>
              <a:rPr lang="es-ES" sz="2400" i="1" dirty="0" smtClean="0"/>
              <a:t>Y Nabal respondió a los jóvenes enviados por David, y dijo: ¿Quién es David, y quién es el hijo de </a:t>
            </a:r>
            <a:r>
              <a:rPr lang="es-ES" sz="2400" i="1" dirty="0" err="1" smtClean="0"/>
              <a:t>Isaí</a:t>
            </a:r>
            <a:r>
              <a:rPr lang="es-ES" sz="2400" i="1" dirty="0" smtClean="0"/>
              <a:t>? Muchos siervos hay hoy que huyen de sus señores… </a:t>
            </a:r>
            <a:endParaRPr lang="es-ES" sz="2400" i="1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290513"/>
            <a:ext cx="8305800" cy="1157287"/>
          </a:xfrm>
        </p:spPr>
        <p:txBody>
          <a:bodyPr/>
          <a:lstStyle/>
          <a:p>
            <a:pPr marL="693738" indent="-693738">
              <a:spcBef>
                <a:spcPts val="600"/>
              </a:spcBef>
              <a:spcAft>
                <a:spcPts val="0"/>
              </a:spcAft>
            </a:pPr>
            <a:r>
              <a:rPr lang="es-PR" sz="3600" dirty="0" smtClean="0"/>
              <a:t>1. Nabal, Abigail y David</a:t>
            </a:r>
            <a:br>
              <a:rPr lang="es-PR" sz="3600" dirty="0" smtClean="0"/>
            </a:br>
            <a:r>
              <a:rPr lang="es-PR" sz="3600" dirty="0" smtClean="0">
                <a:solidFill>
                  <a:srgbClr val="FF0000"/>
                </a:solidFill>
              </a:rPr>
              <a:t>(1 Samuel 25:1-17)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8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0" y="2057400"/>
            <a:ext cx="9144000" cy="4800600"/>
          </a:xfrm>
        </p:spPr>
        <p:txBody>
          <a:bodyPr/>
          <a:lstStyle/>
          <a:p>
            <a:pPr>
              <a:buNone/>
            </a:pPr>
            <a:r>
              <a:rPr lang="es-ES" sz="2600" i="1" dirty="0" smtClean="0"/>
              <a:t>       </a:t>
            </a:r>
            <a:r>
              <a:rPr lang="es-ES" sz="2600" dirty="0" smtClean="0"/>
              <a:t>…</a:t>
            </a:r>
            <a:r>
              <a:rPr lang="es-ES" sz="2400" baseline="30000" dirty="0" smtClean="0"/>
              <a:t>11</a:t>
            </a:r>
            <a:r>
              <a:rPr lang="es-ES" sz="2400" dirty="0" smtClean="0"/>
              <a:t>¿He de tomar yo ahora mi pan, mi agua, y la carne que he preparado para mis esquiladores, y darla a hombres que no sé de dónde son? </a:t>
            </a:r>
            <a:r>
              <a:rPr lang="es-ES" sz="2400" baseline="30000" dirty="0" smtClean="0"/>
              <a:t>12</a:t>
            </a:r>
            <a:r>
              <a:rPr lang="es-ES" sz="2400" dirty="0" smtClean="0"/>
              <a:t>Y los jóvenes que había enviado David se volvieron por su camino, y vinieron y dijeron a David todas estas palabras. </a:t>
            </a:r>
            <a:r>
              <a:rPr lang="es-ES" sz="2400" baseline="30000" dirty="0" smtClean="0"/>
              <a:t>13</a:t>
            </a:r>
            <a:r>
              <a:rPr lang="es-ES" sz="2400" dirty="0" smtClean="0"/>
              <a:t>Entonces David dijo a sus hombres: Cíñase cada uno su espada. Y se ciñó cada uno su espada y también David se ciñó su espada; y subieron tras David como cuatrocientos hombres, y dejaron doscientos con el bagaje. </a:t>
            </a:r>
            <a:r>
              <a:rPr lang="es-ES" sz="2400" baseline="30000" dirty="0" smtClean="0"/>
              <a:t>14</a:t>
            </a:r>
            <a:r>
              <a:rPr lang="es-ES" sz="2400" dirty="0" smtClean="0"/>
              <a:t>Pero uno de los criados dio aviso a Abigail mujer de Nabal, diciendo: He aquí David envió mensajeros del desierto que saludasen a nuestro amo, y él los ha zaherido… </a:t>
            </a:r>
          </a:p>
          <a:p>
            <a:pPr>
              <a:buNone/>
            </a:pPr>
            <a:endParaRPr lang="es-ES" sz="3600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290513"/>
            <a:ext cx="8305800" cy="1157287"/>
          </a:xfrm>
        </p:spPr>
        <p:txBody>
          <a:bodyPr/>
          <a:lstStyle/>
          <a:p>
            <a:pPr marL="693738" indent="-693738">
              <a:spcBef>
                <a:spcPts val="600"/>
              </a:spcBef>
              <a:spcAft>
                <a:spcPts val="0"/>
              </a:spcAft>
            </a:pPr>
            <a:r>
              <a:rPr lang="es-PR" sz="3600" dirty="0" smtClean="0"/>
              <a:t>1. Nabal, Abigail y David</a:t>
            </a:r>
            <a:br>
              <a:rPr lang="es-PR" sz="3600" dirty="0" smtClean="0"/>
            </a:br>
            <a:r>
              <a:rPr lang="es-PR" sz="3600" dirty="0" smtClean="0">
                <a:solidFill>
                  <a:srgbClr val="FF0000"/>
                </a:solidFill>
              </a:rPr>
              <a:t>(1 Samuel 25:1-17)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9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0" y="2057400"/>
            <a:ext cx="9144000" cy="4800600"/>
          </a:xfrm>
        </p:spPr>
        <p:txBody>
          <a:bodyPr/>
          <a:lstStyle/>
          <a:p>
            <a:pPr>
              <a:buNone/>
            </a:pPr>
            <a:r>
              <a:rPr lang="es-ES" sz="2600" i="1" dirty="0" smtClean="0"/>
              <a:t>       </a:t>
            </a:r>
            <a:r>
              <a:rPr lang="es-ES" sz="2600" dirty="0" smtClean="0"/>
              <a:t>...</a:t>
            </a:r>
            <a:r>
              <a:rPr lang="es-ES" sz="2400" baseline="30000" dirty="0" smtClean="0"/>
              <a:t>15</a:t>
            </a:r>
            <a:r>
              <a:rPr lang="es-ES" sz="2400" dirty="0" smtClean="0"/>
              <a:t>Y aquellos hombres han sido muy buenos con nosotros, y nunca nos trataron mal, ni nos faltó nada en todo el tiempo que anduvimos con ellos, cuando estábamos en el campo. </a:t>
            </a:r>
            <a:r>
              <a:rPr lang="es-ES" sz="2400" baseline="30000" dirty="0" smtClean="0"/>
              <a:t>16</a:t>
            </a:r>
            <a:r>
              <a:rPr lang="es-ES" sz="2400" dirty="0" smtClean="0"/>
              <a:t>Muro fueron para nosotros de día y de noche, todos los días que hemos estado con ellos apacentando las ovejas. </a:t>
            </a:r>
            <a:r>
              <a:rPr lang="es-ES" sz="2400" baseline="30000" dirty="0" smtClean="0"/>
              <a:t>17</a:t>
            </a:r>
            <a:r>
              <a:rPr lang="es-ES" sz="2400" dirty="0" smtClean="0"/>
              <a:t>Ahora, pues, reflexiona y ve lo que has de hacer, porque el mal está ya resuelto contra nuestro amo y contra toda su casa; pues él es un hombre tan perverso, que no hay quien pueda hablarle.”</a:t>
            </a:r>
          </a:p>
          <a:p>
            <a:pPr>
              <a:buNone/>
            </a:pPr>
            <a:r>
              <a:rPr lang="es-ES" sz="2400" dirty="0" smtClean="0"/>
              <a:t>                                                           </a:t>
            </a:r>
            <a:r>
              <a:rPr lang="es-ES" sz="2400" dirty="0" smtClean="0">
                <a:solidFill>
                  <a:srgbClr val="FF0000"/>
                </a:solidFill>
              </a:rPr>
              <a:t>(1 Samuel 25.1–17) </a:t>
            </a:r>
          </a:p>
          <a:p>
            <a:pPr>
              <a:buNone/>
            </a:pPr>
            <a:r>
              <a:rPr lang="es-ES" sz="2800" dirty="0" smtClean="0"/>
              <a:t> </a:t>
            </a:r>
            <a:endParaRPr lang="es-ES" sz="2800" i="1" dirty="0" smtClean="0">
              <a:solidFill>
                <a:srgbClr val="FF0000"/>
              </a:solidFill>
            </a:endParaRPr>
          </a:p>
          <a:p>
            <a:endParaRPr lang="es-ES" sz="2400" dirty="0" smtClean="0"/>
          </a:p>
          <a:p>
            <a:pPr>
              <a:buNone/>
            </a:pPr>
            <a:endParaRPr lang="es-ES" sz="3600" i="1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290513"/>
            <a:ext cx="8305800" cy="1157287"/>
          </a:xfrm>
        </p:spPr>
        <p:txBody>
          <a:bodyPr/>
          <a:lstStyle/>
          <a:p>
            <a:pPr marL="693738" indent="-693738">
              <a:spcBef>
                <a:spcPts val="600"/>
              </a:spcBef>
              <a:spcAft>
                <a:spcPts val="0"/>
              </a:spcAft>
            </a:pPr>
            <a:r>
              <a:rPr lang="es-PR" sz="3600" dirty="0" smtClean="0"/>
              <a:t>1. Nabal, Abigail y David</a:t>
            </a:r>
            <a:br>
              <a:rPr lang="es-PR" sz="3600" dirty="0" smtClean="0"/>
            </a:br>
            <a:r>
              <a:rPr lang="es-PR" sz="3600" dirty="0" smtClean="0">
                <a:solidFill>
                  <a:srgbClr val="FF0000"/>
                </a:solidFill>
              </a:rPr>
              <a:t>(1 Samuel 25:1-17)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75916</TotalTime>
  <Words>2407</Words>
  <Application>Microsoft Office PowerPoint</Application>
  <PresentationFormat>On-screen Show (4:3)</PresentationFormat>
  <Paragraphs>222</Paragraphs>
  <Slides>31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31</vt:i4>
      </vt:variant>
    </vt:vector>
  </HeadingPairs>
  <TitlesOfParts>
    <vt:vector size="39" baseType="lpstr">
      <vt:lpstr>Arial</vt:lpstr>
      <vt:lpstr>Calibri</vt:lpstr>
      <vt:lpstr>Candara</vt:lpstr>
      <vt:lpstr>Tahoma</vt:lpstr>
      <vt:lpstr>Times New Roman</vt:lpstr>
      <vt:lpstr>Wingdings</vt:lpstr>
      <vt:lpstr>Blends</vt:lpstr>
      <vt:lpstr>Office Theme</vt:lpstr>
      <vt:lpstr>PowerPoint Presentation</vt:lpstr>
      <vt:lpstr>Contexto</vt:lpstr>
      <vt:lpstr>Texto clave</vt:lpstr>
      <vt:lpstr>Bosquejo de Estudio</vt:lpstr>
      <vt:lpstr>1. Nabal, Abigail y David (1 Samuel 25:1-17)</vt:lpstr>
      <vt:lpstr>1. Nabal, Abigail y David (1 Samuel 25:1-17)</vt:lpstr>
      <vt:lpstr>1. Nabal, Abigail y David (1 Samuel 25:1-17)</vt:lpstr>
      <vt:lpstr>1. Nabal, Abigail y David (1 Samuel 25:1-17)</vt:lpstr>
      <vt:lpstr>1. Nabal, Abigail y David (1 Samuel 25:1-17)</vt:lpstr>
      <vt:lpstr>1. Nabal, Abigail y David (1 Samuel 25:1-17)</vt:lpstr>
      <vt:lpstr>1. Nabal, Abigail y David (1 Samuel 25:1-17)</vt:lpstr>
      <vt:lpstr>1. Nabal, Abigail y David (1 Samuel 25:1-17)</vt:lpstr>
      <vt:lpstr>Abigail intercede ante David (1 Samuel 25:18-31)</vt:lpstr>
      <vt:lpstr>Abigail intercede ante David (1 Samuel 25:18-31)</vt:lpstr>
      <vt:lpstr>Abigail intercede ante David (1 Samuel 25:18-31)</vt:lpstr>
      <vt:lpstr>Abigail intercede ante David (1 Samuel 25:18-31)</vt:lpstr>
      <vt:lpstr>Abigail intercede ante David (1 Samuel 25:18-31)</vt:lpstr>
      <vt:lpstr>2. Abigail intercede ante David (1 Samuel 25:18-31)</vt:lpstr>
      <vt:lpstr>2. Abigail intercede ante David (1 Samuel 25:18-31)</vt:lpstr>
      <vt:lpstr>2. Abigail intercede ante David (1 Samuel 25:18-31)</vt:lpstr>
      <vt:lpstr>3. David acepta el consejo de Abigail (1 Samuel 25:32-42)</vt:lpstr>
      <vt:lpstr>PowerPoint Presentation</vt:lpstr>
      <vt:lpstr>PowerPoint Presentation</vt:lpstr>
      <vt:lpstr>PowerPoint Presentation</vt:lpstr>
      <vt:lpstr>3. David acepta el consejo de Abigail (1 Samuel 25:32-42)</vt:lpstr>
      <vt:lpstr>3. David acepta el consejo de Abigail (1 Samuel 25:32-42)</vt:lpstr>
      <vt:lpstr>Eleve el corazón…</vt:lpstr>
      <vt:lpstr>Oremos…</vt:lpstr>
      <vt:lpstr>Oremos…</vt:lpstr>
      <vt:lpstr>Bibliografía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abigail_una_mujer_pacificadora</dc:title>
  <dc:creator>Lori Ann Beede</dc:creator>
  <cp:lastModifiedBy>Ortega, Tito (ISB-GSO Inks &amp; Supplies Dev. Sect. Mgr.)</cp:lastModifiedBy>
  <cp:revision>2684</cp:revision>
  <dcterms:created xsi:type="dcterms:W3CDTF">2007-01-24T21:53:34Z</dcterms:created>
  <dcterms:modified xsi:type="dcterms:W3CDTF">2015-11-08T21:43:59Z</dcterms:modified>
</cp:coreProperties>
</file>