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</p:sldMasterIdLst>
  <p:notesMasterIdLst>
    <p:notesMasterId r:id="rId29"/>
  </p:notesMasterIdLst>
  <p:handoutMasterIdLst>
    <p:handoutMasterId r:id="rId30"/>
  </p:handoutMasterIdLst>
  <p:sldIdLst>
    <p:sldId id="901" r:id="rId3"/>
    <p:sldId id="530" r:id="rId4"/>
    <p:sldId id="1315" r:id="rId5"/>
    <p:sldId id="1265" r:id="rId6"/>
    <p:sldId id="1402" r:id="rId7"/>
    <p:sldId id="1408" r:id="rId8"/>
    <p:sldId id="1309" r:id="rId9"/>
    <p:sldId id="723" r:id="rId10"/>
    <p:sldId id="1336" r:id="rId11"/>
    <p:sldId id="757" r:id="rId12"/>
    <p:sldId id="1284" r:id="rId13"/>
    <p:sldId id="1348" r:id="rId14"/>
    <p:sldId id="1322" r:id="rId15"/>
    <p:sldId id="1355" r:id="rId16"/>
    <p:sldId id="1367" r:id="rId17"/>
    <p:sldId id="1357" r:id="rId18"/>
    <p:sldId id="1412" r:id="rId19"/>
    <p:sldId id="1358" r:id="rId20"/>
    <p:sldId id="1411" r:id="rId21"/>
    <p:sldId id="1413" r:id="rId22"/>
    <p:sldId id="1414" r:id="rId23"/>
    <p:sldId id="1415" r:id="rId24"/>
    <p:sldId id="1401" r:id="rId25"/>
    <p:sldId id="1399" r:id="rId26"/>
    <p:sldId id="542" r:id="rId27"/>
    <p:sldId id="269" r:id="rId28"/>
  </p:sldIdLst>
  <p:sldSz cx="9144000" cy="6858000" type="screen4x3"/>
  <p:notesSz cx="68580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000000"/>
    <a:srgbClr val="660066"/>
    <a:srgbClr val="502604"/>
    <a:srgbClr val="996633"/>
    <a:srgbClr val="104C2D"/>
    <a:srgbClr val="1D7D42"/>
    <a:srgbClr val="990099"/>
    <a:srgbClr val="336600"/>
    <a:srgbClr val="285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11" autoAdjust="0"/>
    <p:restoredTop sz="93419" autoAdjust="0"/>
  </p:normalViewPr>
  <p:slideViewPr>
    <p:cSldViewPr>
      <p:cViewPr varScale="1">
        <p:scale>
          <a:sx n="113" d="100"/>
          <a:sy n="113" d="100"/>
        </p:scale>
        <p:origin x="148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80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6180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2971800" cy="46180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772668"/>
            <a:ext cx="2971800" cy="46180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4401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20775" y="693738"/>
            <a:ext cx="4616450" cy="34623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87136"/>
            <a:ext cx="5486400" cy="415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668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8772668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1386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670053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6446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3713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9719316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4614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57" tIns="45979" rIns="91957" bIns="45979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25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17023522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26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0775" y="693738"/>
            <a:ext cx="4616450" cy="3462337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4758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846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5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8461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8461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5202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605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184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126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3/7/2016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  <a:alpha val="8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ori Ann\Pictures\PARA ESTUDIO DE ATALÍA Y JOSABA\14_2Ch_22_01_R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33173" cy="6858000"/>
          </a:xfrm>
          <a:prstGeom prst="rect">
            <a:avLst/>
          </a:prstGeom>
          <a:noFill/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52400" y="6096000"/>
            <a:ext cx="3048000" cy="646331"/>
          </a:xfrm>
          <a:prstGeom prst="rect">
            <a:avLst/>
          </a:prstGeom>
          <a:solidFill>
            <a:schemeClr val="bg1">
              <a:lumMod val="95000"/>
              <a:lumOff val="5000"/>
              <a:alpha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362200" y="64008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152400" y="1524000"/>
            <a:ext cx="8763000" cy="4191000"/>
          </a:xfrm>
          <a:prstGeom prst="rect">
            <a:avLst/>
          </a:prstGeom>
          <a:solidFill>
            <a:schemeClr val="bg1">
              <a:lumMod val="95000"/>
              <a:lumOff val="5000"/>
              <a:alpha val="60000"/>
            </a:schemeClr>
          </a:solidFill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Mujeres de la Biblia</a:t>
            </a: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Atalía y </a:t>
            </a:r>
            <a:r>
              <a:rPr lang="es-P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Josaba</a:t>
            </a:r>
            <a:endParaRPr kumimoji="0" lang="es-PR" sz="3600" b="0" i="0" u="none" strike="noStrike" kern="1200" cap="none" spc="0" normalizeH="0" baseline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360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(2 Reyes 11:1-21)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25 de febrero de 2016</a:t>
            </a:r>
            <a:endParaRPr kumimoji="0" lang="es-PR" sz="36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1"/>
            <a:ext cx="7848600" cy="1219200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</a:pPr>
            <a:r>
              <a:rPr lang="es-PR" sz="3200" dirty="0" smtClean="0"/>
              <a:t>2. </a:t>
            </a:r>
            <a:r>
              <a:rPr lang="es-PR" sz="3200" dirty="0" err="1" smtClean="0"/>
              <a:t>Joiada</a:t>
            </a:r>
            <a:r>
              <a:rPr lang="es-PR" sz="3200" dirty="0" smtClean="0"/>
              <a:t> muestra al hijo del rey</a:t>
            </a:r>
            <a:br>
              <a:rPr lang="es-PR" sz="3200" dirty="0" smtClean="0"/>
            </a:br>
            <a:r>
              <a:rPr lang="es-PR" sz="3200" dirty="0" smtClean="0">
                <a:solidFill>
                  <a:srgbClr val="FF0000"/>
                </a:solidFill>
              </a:rPr>
              <a:t>(2 Reyes 11:4-9)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170" name="Picture 2" descr="C:\Users\Lori Ann\Pictures\PARA ESTUDIO DE ATALÍA Y JOSABA\14_2Ch_23_02_R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8172" y="1905000"/>
            <a:ext cx="6574228" cy="482681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52400" y="1981200"/>
            <a:ext cx="8991600" cy="4572000"/>
          </a:xfrm>
        </p:spPr>
        <p:txBody>
          <a:bodyPr/>
          <a:lstStyle/>
          <a:p>
            <a:pPr>
              <a:buNone/>
            </a:pPr>
            <a:endParaRPr lang="vi-VN" dirty="0" smtClean="0">
              <a:latin typeface="Times New Roman" pitchFamily="18" charset="0"/>
              <a:cs typeface="Times New Roman" pitchFamily="18" charset="0"/>
            </a:endParaRPr>
          </a:p>
          <a:p>
            <a:endParaRPr lang="vi-VN" dirty="0" smtClean="0"/>
          </a:p>
          <a:p>
            <a:pPr>
              <a:buNone/>
            </a:pPr>
            <a:endParaRPr lang="es-ES" i="1" dirty="0" smtClean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1"/>
            <a:ext cx="7696200" cy="1219200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200" dirty="0" smtClean="0"/>
              <a:t>2. </a:t>
            </a:r>
            <a:r>
              <a:rPr lang="es-PR" sz="3200" dirty="0" err="1" smtClean="0"/>
              <a:t>Joiada</a:t>
            </a:r>
            <a:r>
              <a:rPr lang="es-PR" sz="3200" dirty="0" smtClean="0"/>
              <a:t> muestra al hijo del rey</a:t>
            </a:r>
            <a:br>
              <a:rPr lang="es-PR" sz="3200" dirty="0" smtClean="0"/>
            </a:br>
            <a:r>
              <a:rPr lang="es-PR" sz="3200" dirty="0" smtClean="0">
                <a:solidFill>
                  <a:srgbClr val="FF0000"/>
                </a:solidFill>
              </a:rPr>
              <a:t>(2 Reyes 11:4-9)</a:t>
            </a:r>
          </a:p>
        </p:txBody>
      </p:sp>
      <p:sp>
        <p:nvSpPr>
          <p:cNvPr id="7" name="Rectangle 6"/>
          <p:cNvSpPr/>
          <p:nvPr/>
        </p:nvSpPr>
        <p:spPr>
          <a:xfrm>
            <a:off x="533400" y="2057400"/>
            <a:ext cx="8153400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600" dirty="0" smtClean="0"/>
              <a:t>“</a:t>
            </a:r>
            <a:r>
              <a:rPr lang="es-ES" sz="2600" i="1" dirty="0" smtClean="0"/>
              <a:t>Mas al séptimo año envió </a:t>
            </a:r>
            <a:r>
              <a:rPr lang="es-ES" sz="2600" i="1" dirty="0" err="1" smtClean="0"/>
              <a:t>Joiada</a:t>
            </a:r>
            <a:r>
              <a:rPr lang="es-ES" sz="2600" i="1" dirty="0" smtClean="0"/>
              <a:t> y tomó jefes de centenas, capitanes, y gente de la guardia, y los metió consigo en la casa de Jehová, e hizo con ellos alianza, juramentándolos en la casa de Jehová; y les mostró el hijo del rey. Y les mandó diciendo: Esto es lo que habéis de hacer: la tercera parte de vosotros tendrá la guardia de la casa del rey el día de reposo. Otra tercera parte estará a la puerta de </a:t>
            </a:r>
            <a:r>
              <a:rPr lang="es-ES" sz="2600" i="1" dirty="0" err="1" smtClean="0"/>
              <a:t>Shur</a:t>
            </a:r>
            <a:r>
              <a:rPr lang="es-ES" sz="2600" i="1" dirty="0" smtClean="0"/>
              <a:t>, y la otra tercera parte a la puerta del postigo de la guardia; así guardaréis la casa, para que no sea allanada… </a:t>
            </a:r>
            <a:endParaRPr lang="es-ES" sz="2600" dirty="0" smtClean="0"/>
          </a:p>
          <a:p>
            <a:endParaRPr lang="es-ES" sz="2500" b="1" i="1" dirty="0" smtClean="0"/>
          </a:p>
          <a:p>
            <a:endParaRPr lang="es-ES" sz="25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52400" y="2057400"/>
            <a:ext cx="8763000" cy="4648200"/>
          </a:xfrm>
        </p:spPr>
        <p:txBody>
          <a:bodyPr/>
          <a:lstStyle/>
          <a:p>
            <a:pPr>
              <a:buNone/>
            </a:pPr>
            <a:r>
              <a:rPr lang="es-ES" sz="2600" i="1" dirty="0" smtClean="0"/>
              <a:t>    …Mas las dos partes de vosotros que salen el día de reposo tendréis la guardia de la casa de Jehová junto al rey. Y estaréis alrededor del rey por todos lados, teniendo cada uno sus armas en las manos; y cualquiera que entrare en las filas, sea muerto. Y estaréis con el rey cuando salga, y cuando entre. Los jefes de centenas, pues, hicieron todo como el sacerdote </a:t>
            </a:r>
            <a:r>
              <a:rPr lang="es-ES" sz="2600" i="1" dirty="0" err="1" smtClean="0"/>
              <a:t>Joiada</a:t>
            </a:r>
            <a:r>
              <a:rPr lang="es-ES" sz="2600" i="1" dirty="0" smtClean="0"/>
              <a:t> les mandó; y tomando cada uno a los suyos, esto es, los que entraban el día de reposo y los que salían el día de reposo, vinieron al sacerdote </a:t>
            </a:r>
            <a:r>
              <a:rPr lang="es-ES" sz="2600" i="1" dirty="0" err="1" smtClean="0"/>
              <a:t>Joiada</a:t>
            </a:r>
            <a:r>
              <a:rPr lang="es-ES" sz="2600" i="1" dirty="0" smtClean="0"/>
              <a:t>.</a:t>
            </a:r>
            <a:r>
              <a:rPr lang="es-ES" sz="2600" dirty="0" smtClean="0"/>
              <a:t>”                                 </a:t>
            </a:r>
            <a:r>
              <a:rPr lang="es-ES" sz="2600" dirty="0" smtClean="0">
                <a:solidFill>
                  <a:srgbClr val="FF0000"/>
                </a:solidFill>
              </a:rPr>
              <a:t>(2 Reyes 11.4–9)</a:t>
            </a:r>
            <a:endParaRPr lang="es-ES" sz="2600" i="1" dirty="0" smtClean="0">
              <a:solidFill>
                <a:srgbClr val="FF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1"/>
            <a:ext cx="7620000" cy="1219200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200" dirty="0" smtClean="0"/>
              <a:t>2. </a:t>
            </a:r>
            <a:r>
              <a:rPr lang="es-PR" sz="3200" dirty="0" err="1" smtClean="0"/>
              <a:t>Joiada</a:t>
            </a:r>
            <a:r>
              <a:rPr lang="es-PR" sz="3200" dirty="0" smtClean="0"/>
              <a:t> muestra al hijo del rey</a:t>
            </a:r>
            <a:br>
              <a:rPr lang="es-PR" sz="3200" dirty="0" smtClean="0"/>
            </a:br>
            <a:r>
              <a:rPr lang="es-PR" sz="3200" b="1" dirty="0" smtClean="0"/>
              <a:t>    </a:t>
            </a:r>
            <a:r>
              <a:rPr lang="es-PR" sz="3200" dirty="0" smtClean="0">
                <a:solidFill>
                  <a:srgbClr val="FF0000"/>
                </a:solidFill>
              </a:rPr>
              <a:t>(2 Reyes 11:4-9)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2209800"/>
            <a:ext cx="8839200" cy="44196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s-ES" sz="2300" dirty="0" smtClean="0"/>
              <a:t>En el séptimo año, </a:t>
            </a:r>
            <a:r>
              <a:rPr lang="es-ES" sz="2300" dirty="0" err="1" smtClean="0"/>
              <a:t>Joiada</a:t>
            </a:r>
            <a:r>
              <a:rPr lang="es-ES" sz="2300" dirty="0" smtClean="0"/>
              <a:t> el sumo sacerdote, llamó a los jefes de centenas, capitanes y gente de la guardia y les mostró al hijo del rey, el heredero del trono.</a:t>
            </a:r>
          </a:p>
          <a:p>
            <a:pPr>
              <a:spcAft>
                <a:spcPts val="1200"/>
              </a:spcAft>
            </a:pPr>
            <a:r>
              <a:rPr lang="es-ES" sz="2300" dirty="0" err="1" smtClean="0"/>
              <a:t>Joiada</a:t>
            </a:r>
            <a:r>
              <a:rPr lang="es-ES" sz="2300" dirty="0" smtClean="0"/>
              <a:t> hizo alianza con estos hombres para derrotar  Atalía y coronar a </a:t>
            </a:r>
            <a:r>
              <a:rPr lang="es-ES" sz="2300" dirty="0" err="1" smtClean="0"/>
              <a:t>Joás</a:t>
            </a:r>
            <a:r>
              <a:rPr lang="es-ES" sz="2300" dirty="0" smtClean="0"/>
              <a:t> como rey. </a:t>
            </a:r>
          </a:p>
          <a:p>
            <a:pPr>
              <a:spcAft>
                <a:spcPts val="1200"/>
              </a:spcAft>
            </a:pPr>
            <a:r>
              <a:rPr lang="es-ES" sz="2300" dirty="0" smtClean="0"/>
              <a:t>El plan de </a:t>
            </a:r>
            <a:r>
              <a:rPr lang="es-ES" sz="2300" dirty="0" err="1" smtClean="0"/>
              <a:t>Joiada</a:t>
            </a:r>
            <a:r>
              <a:rPr lang="es-ES" sz="2300" dirty="0" smtClean="0"/>
              <a:t> incluía guardar el templo de Jehová, la casa del rey y proteger al futuro rey de Judá. Cualquiera que intentara entrar al lugar debía morir. </a:t>
            </a: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543800" cy="1219201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200" dirty="0" smtClean="0"/>
              <a:t>2. </a:t>
            </a:r>
            <a:r>
              <a:rPr lang="es-PR" sz="3200" dirty="0" err="1" smtClean="0"/>
              <a:t>Joiada</a:t>
            </a:r>
            <a:r>
              <a:rPr lang="es-PR" sz="3200" dirty="0" smtClean="0"/>
              <a:t> muestra al hijo del rey</a:t>
            </a:r>
            <a:br>
              <a:rPr lang="es-PR" sz="3200" dirty="0" smtClean="0"/>
            </a:br>
            <a:r>
              <a:rPr lang="es-PR" sz="3200" dirty="0" smtClean="0">
                <a:solidFill>
                  <a:srgbClr val="FF0000"/>
                </a:solidFill>
              </a:rPr>
              <a:t>(2 Reyes 11:4-9)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1"/>
            <a:ext cx="7772400" cy="1219200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</a:pPr>
            <a:r>
              <a:rPr lang="es-PR" sz="3600" dirty="0" smtClean="0">
                <a:solidFill>
                  <a:srgbClr val="333399"/>
                </a:solidFill>
              </a:rPr>
              <a:t>3. Muerte de Atalía</a:t>
            </a:r>
            <a:r>
              <a:rPr lang="es-PR" sz="3600" dirty="0" smtClean="0"/>
              <a:t/>
            </a:r>
            <a:br>
              <a:rPr lang="es-PR" sz="3600" dirty="0" smtClean="0"/>
            </a:br>
            <a:r>
              <a:rPr lang="es-PR" sz="3600" dirty="0" smtClean="0">
                <a:solidFill>
                  <a:srgbClr val="FF0000"/>
                </a:solidFill>
              </a:rPr>
              <a:t>(2 Reyes 11:10-16)</a:t>
            </a:r>
          </a:p>
        </p:txBody>
      </p:sp>
      <p:sp>
        <p:nvSpPr>
          <p:cNvPr id="21506" name="AutoShape 2" descr="Image result for muerte de Jezabel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8" name="AutoShape 4" descr="Image result for muerte de Jezabel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10" name="AutoShape 6" descr="Image result for muerte de Jezabel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098" name="Picture 2" descr="C:\Users\Lori Ann\Pictures\PARA ESTUDIO DE ATALÍA Y JOSABA\14_2Ch_23_01_R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1905000"/>
            <a:ext cx="6528112" cy="479295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610600" cy="4572000"/>
          </a:xfrm>
        </p:spPr>
        <p:txBody>
          <a:bodyPr/>
          <a:lstStyle/>
          <a:p>
            <a:pPr>
              <a:buNone/>
            </a:pPr>
            <a:r>
              <a:rPr lang="es-ES" sz="2400" dirty="0" smtClean="0"/>
              <a:t>    “</a:t>
            </a:r>
            <a:r>
              <a:rPr lang="es-ES" sz="2400" i="1" dirty="0" smtClean="0"/>
              <a:t>Y el sacerdote dio a los jefes de centenas las lanzas y los escudos que habían sido del rey David, que estaban en la casa de Jehová. Y los de la guardia se pusieron en fila, teniendo cada uno sus armas en sus manos, desde el lado derecho de la casa hasta el lado izquierdo, junto al altar y el templo, en derredor del rey. Sacando luego </a:t>
            </a:r>
            <a:r>
              <a:rPr lang="es-ES" sz="2400" i="1" dirty="0" err="1" smtClean="0"/>
              <a:t>Joiada</a:t>
            </a:r>
            <a:r>
              <a:rPr lang="es-ES" sz="2400" i="1" dirty="0" smtClean="0"/>
              <a:t> al hijo del rey, le puso la corona y el testimonio, y le hicieron rey ungiéndole; y batiendo las manos dijeron: ¡Viva el rey! Oyendo Atalía el estruendo del pueblo que corría, entró al pueblo en el templo de Jehová… </a:t>
            </a:r>
            <a:endParaRPr lang="es-PR" sz="2400" i="1" dirty="0" smtClean="0"/>
          </a:p>
          <a:p>
            <a:endParaRPr lang="es-PR" i="1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990600" y="228601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sz="3600" dirty="0" smtClean="0">
                <a:solidFill>
                  <a:srgbClr val="333399"/>
                </a:solidFill>
              </a:rPr>
              <a:t>3. Muerte de Atalía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sz="3600" dirty="0" smtClean="0"/>
              <a:t>   </a:t>
            </a:r>
            <a:r>
              <a:rPr lang="es-PR" sz="3600" dirty="0" smtClean="0">
                <a:solidFill>
                  <a:srgbClr val="FF0000"/>
                </a:solidFill>
              </a:rPr>
              <a:t>(2 Reyes 11:10-16)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2133600"/>
            <a:ext cx="8686800" cy="4572000"/>
          </a:xfrm>
        </p:spPr>
        <p:txBody>
          <a:bodyPr/>
          <a:lstStyle/>
          <a:p>
            <a:pPr>
              <a:buNone/>
            </a:pPr>
            <a:r>
              <a:rPr lang="es-ES" sz="2600" i="1" dirty="0" smtClean="0"/>
              <a:t>    …</a:t>
            </a:r>
            <a:r>
              <a:rPr lang="es-ES" sz="2400" i="1" dirty="0" smtClean="0"/>
              <a:t>Y cuando miró, he aquí que el rey estaba junto a la columna, conforme a la costumbre, y los príncipes y los trompeteros junto al rey; y todo el pueblo del país se regocijaba, y tocaban las trompetas. Entonces Atalía, rasgando sus vestidos, clamó a voz en cuello: ¡Traición, traición! Mas el sacerdote </a:t>
            </a:r>
            <a:r>
              <a:rPr lang="es-ES" sz="2400" i="1" dirty="0" err="1" smtClean="0"/>
              <a:t>Joiada</a:t>
            </a:r>
            <a:r>
              <a:rPr lang="es-ES" sz="2400" i="1" dirty="0" smtClean="0"/>
              <a:t> mandó a los jefes de centenas que gobernaban el ejército, y les dijo: Sacadla fuera del recinto del templo, y al que la siguiere, matadlo a espada. (Porque el sacerdote dijo que no la matasen en el templo de Jehová.) Le abrieron, pues, paso; y en el camino por donde entran los de a caballo a la casa del rey, allí la mataron.</a:t>
            </a:r>
            <a:r>
              <a:rPr lang="es-ES" sz="2400" dirty="0" smtClean="0"/>
              <a:t>”                                       </a:t>
            </a:r>
            <a:r>
              <a:rPr lang="es-ES" sz="2400" dirty="0" smtClean="0">
                <a:solidFill>
                  <a:srgbClr val="FF0000"/>
                </a:solidFill>
              </a:rPr>
              <a:t>(2 Reyes 11.10–16) </a:t>
            </a:r>
          </a:p>
          <a:p>
            <a:pPr>
              <a:buNone/>
            </a:pPr>
            <a:endParaRPr lang="es-ES" i="1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990600" y="228600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sz="3600" dirty="0" smtClean="0">
                <a:solidFill>
                  <a:srgbClr val="333399"/>
                </a:solidFill>
              </a:rPr>
              <a:t>3. Muerte de Atalía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sz="3600" dirty="0" smtClean="0"/>
              <a:t>    </a:t>
            </a:r>
            <a:r>
              <a:rPr lang="es-PR" sz="3600" dirty="0" smtClean="0">
                <a:solidFill>
                  <a:srgbClr val="FF0000"/>
                </a:solidFill>
              </a:rPr>
              <a:t>(2 Reyes 11:10-16)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990600" y="228600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sz="3600" dirty="0" smtClean="0">
                <a:solidFill>
                  <a:srgbClr val="333399"/>
                </a:solidFill>
              </a:rPr>
              <a:t>3. Muerte de Atalía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sz="3600" dirty="0" smtClean="0"/>
              <a:t>   </a:t>
            </a:r>
            <a:r>
              <a:rPr lang="es-PR" sz="3600" dirty="0" smtClean="0">
                <a:solidFill>
                  <a:srgbClr val="FF0000"/>
                </a:solidFill>
              </a:rPr>
              <a:t>(2 Reyes 11:10-16)</a:t>
            </a:r>
          </a:p>
        </p:txBody>
      </p:sp>
      <p:pic>
        <p:nvPicPr>
          <p:cNvPr id="5122" name="Picture 2" descr="C:\Users\Lori Ann\Pictures\PARA ESTUDIO DE ATALÍA Y JOSABA\14_2Ch_24_01_RG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2133600"/>
            <a:ext cx="6149496" cy="451407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04800" y="2133600"/>
            <a:ext cx="8229600" cy="44958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s-ES" sz="2600" dirty="0" err="1" smtClean="0"/>
              <a:t>Joás</a:t>
            </a:r>
            <a:r>
              <a:rPr lang="es-ES" sz="2600" dirty="0" smtClean="0"/>
              <a:t> fue sacado al pueblo y ungido y coronado como rey. El pueblo le recibió con grito de júbilo gritando: ¡Viva el rey!</a:t>
            </a:r>
          </a:p>
          <a:p>
            <a:pPr>
              <a:spcAft>
                <a:spcPts val="1200"/>
              </a:spcAft>
            </a:pPr>
            <a:r>
              <a:rPr lang="es-ES" sz="2600" dirty="0" smtClean="0"/>
              <a:t>Cuando Atalía se dio cuenta de lo que estaba sucediendo, rasgo sus vestidos y gritó: ¡Traición! ¡Traición!</a:t>
            </a:r>
          </a:p>
          <a:p>
            <a:pPr>
              <a:spcAft>
                <a:spcPts val="1200"/>
              </a:spcAft>
            </a:pPr>
            <a:r>
              <a:rPr lang="es-ES" sz="2600" dirty="0" err="1" smtClean="0"/>
              <a:t>Joiada</a:t>
            </a:r>
            <a:r>
              <a:rPr lang="es-ES" sz="2600" dirty="0" smtClean="0"/>
              <a:t> mandó a los que gobernaban el ejército a que sacaran a Atalía de los alrededores del templo y la mataran fuera.</a:t>
            </a:r>
          </a:p>
          <a:p>
            <a:pPr>
              <a:spcAft>
                <a:spcPts val="1200"/>
              </a:spcAft>
            </a:pPr>
            <a:endParaRPr lang="es-ES" sz="2600" b="1" dirty="0" smtClean="0"/>
          </a:p>
          <a:p>
            <a:endParaRPr lang="es-ES" dirty="0" smtClean="0"/>
          </a:p>
          <a:p>
            <a:pPr>
              <a:spcAft>
                <a:spcPts val="1200"/>
              </a:spcAft>
            </a:pPr>
            <a:endParaRPr lang="es-ES" sz="2600" dirty="0" smtClean="0"/>
          </a:p>
          <a:p>
            <a:pPr marL="0" indent="0"/>
            <a:endParaRPr lang="es-ES" sz="2700" dirty="0" smtClean="0">
              <a:solidFill>
                <a:srgbClr val="FF0000"/>
              </a:solidFill>
            </a:endParaRPr>
          </a:p>
          <a:p>
            <a:pPr marL="0" indent="0"/>
            <a:endParaRPr lang="es-ES" sz="28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5"/>
            <a:ext cx="7793037" cy="1233486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</a:pPr>
            <a:r>
              <a:rPr lang="es-PR" sz="3600" dirty="0" smtClean="0"/>
              <a:t>3. Muerte de Atalía</a:t>
            </a:r>
            <a:br>
              <a:rPr lang="es-PR" sz="3600" dirty="0" smtClean="0"/>
            </a:br>
            <a:r>
              <a:rPr lang="es-PR" sz="3600" dirty="0" smtClean="0">
                <a:solidFill>
                  <a:srgbClr val="FF0000"/>
                </a:solidFill>
              </a:rPr>
              <a:t>(2 Reyes 11:10-16)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5"/>
            <a:ext cx="7793037" cy="1233486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</a:pPr>
            <a:r>
              <a:rPr lang="es-PR" sz="3600" dirty="0" smtClean="0"/>
              <a:t>4. </a:t>
            </a:r>
            <a:r>
              <a:rPr lang="es-PR" sz="3600" dirty="0" err="1" smtClean="0"/>
              <a:t>Joás</a:t>
            </a:r>
            <a:r>
              <a:rPr lang="es-PR" sz="3600" dirty="0" smtClean="0"/>
              <a:t> toma su lugar como rey</a:t>
            </a:r>
            <a:br>
              <a:rPr lang="es-PR" sz="3600" dirty="0" smtClean="0"/>
            </a:br>
            <a:r>
              <a:rPr lang="es-PR" sz="3600" dirty="0" smtClean="0">
                <a:solidFill>
                  <a:srgbClr val="FF0000"/>
                </a:solidFill>
              </a:rPr>
              <a:t>(2 Reyes 11:17-21)</a:t>
            </a:r>
            <a:endParaRPr lang="es-PR" sz="4000" dirty="0" smtClean="0">
              <a:solidFill>
                <a:srgbClr val="FF0000"/>
              </a:solidFill>
            </a:endParaRPr>
          </a:p>
        </p:txBody>
      </p:sp>
      <p:pic>
        <p:nvPicPr>
          <p:cNvPr id="6146" name="Picture 2" descr="C:\Users\Lori Ann\Pictures\PARA ESTUDIO DE ATALÍA Y JOSABA\14_2Ch_23_02_RG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986059"/>
            <a:ext cx="6234787" cy="457667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/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2514600"/>
            <a:ext cx="3276600" cy="4191000"/>
          </a:xfrm>
        </p:spPr>
        <p:txBody>
          <a:bodyPr/>
          <a:lstStyle/>
          <a:p>
            <a:pPr eaLnBrk="1" hangingPunct="1"/>
            <a:r>
              <a:rPr lang="es-PR" dirty="0" smtClean="0"/>
              <a:t>2 Reyes</a:t>
            </a:r>
          </a:p>
          <a:p>
            <a:pPr lvl="1" eaLnBrk="1" hangingPunct="1"/>
            <a:r>
              <a:rPr lang="es-PR" dirty="0" smtClean="0"/>
              <a:t>11:1-21</a:t>
            </a:r>
          </a:p>
          <a:p>
            <a:pPr lvl="1" eaLnBrk="1" hangingPunct="1">
              <a:buNone/>
            </a:pPr>
            <a:endParaRPr lang="es-PR" dirty="0" smtClean="0"/>
          </a:p>
        </p:txBody>
      </p:sp>
      <p:pic>
        <p:nvPicPr>
          <p:cNvPr id="2050" name="Picture 2" descr="C:\Users\Lori Ann\Pictures\PARA ESTUDIO DE ATALÍA Y JOSABA\14_2Ch_22_01_R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1904999"/>
            <a:ext cx="6220606" cy="456718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5"/>
            <a:ext cx="7793037" cy="1233486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</a:pPr>
            <a:r>
              <a:rPr lang="es-PR" sz="3600" dirty="0" smtClean="0"/>
              <a:t>4. </a:t>
            </a:r>
            <a:r>
              <a:rPr lang="es-PR" sz="3600" dirty="0" err="1" smtClean="0"/>
              <a:t>Joás</a:t>
            </a:r>
            <a:r>
              <a:rPr lang="es-PR" sz="3600" dirty="0" smtClean="0"/>
              <a:t> toma su lugar como rey</a:t>
            </a:r>
            <a:br>
              <a:rPr lang="es-PR" sz="3600" dirty="0" smtClean="0"/>
            </a:br>
            <a:r>
              <a:rPr lang="es-PR" sz="3600" dirty="0" smtClean="0">
                <a:solidFill>
                  <a:srgbClr val="FF0000"/>
                </a:solidFill>
              </a:rPr>
              <a:t>(2 Reyes 11:17-21)</a:t>
            </a:r>
            <a:endParaRPr lang="es-PR" sz="4000" dirty="0" smtClean="0">
              <a:solidFill>
                <a:srgbClr val="FF000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28600" y="2209800"/>
            <a:ext cx="8726488" cy="4343399"/>
          </a:xfrm>
        </p:spPr>
        <p:txBody>
          <a:bodyPr/>
          <a:lstStyle/>
          <a:p>
            <a:pPr>
              <a:buNone/>
            </a:pPr>
            <a:r>
              <a:rPr lang="es-ES" sz="2800" dirty="0" smtClean="0"/>
              <a:t>   “</a:t>
            </a:r>
            <a:r>
              <a:rPr lang="es-ES" sz="2800" i="1" dirty="0" smtClean="0"/>
              <a:t>Entonces </a:t>
            </a:r>
            <a:r>
              <a:rPr lang="es-ES" sz="2800" i="1" dirty="0" err="1" smtClean="0"/>
              <a:t>Joiada</a:t>
            </a:r>
            <a:r>
              <a:rPr lang="es-ES" sz="2800" i="1" dirty="0" smtClean="0"/>
              <a:t> hizo pacto entre Jehová y el rey y el pueblo, que serían pueblo de Jehová; y asimismo entre el rey y el pueblo. Y todo el pueblo de la tierra entró en el templo de Baal, y lo derribaron; asimismo despedazaron enteramente sus altares y sus imágenes, y mataron a </a:t>
            </a:r>
            <a:r>
              <a:rPr lang="es-ES" sz="2800" i="1" dirty="0" err="1" smtClean="0"/>
              <a:t>Matán</a:t>
            </a:r>
            <a:r>
              <a:rPr lang="es-ES" sz="2800" i="1" dirty="0" smtClean="0"/>
              <a:t> sacerdote de Baal delante de los altares. Y el sacerdote puso guarnición sobre la casa de Jehová… </a:t>
            </a:r>
            <a:endParaRPr lang="es-ES" sz="2800" dirty="0" smtClean="0"/>
          </a:p>
          <a:p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5"/>
            <a:ext cx="7793037" cy="1233486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</a:pPr>
            <a:r>
              <a:rPr lang="es-PR" sz="3600" dirty="0" smtClean="0"/>
              <a:t>4. </a:t>
            </a:r>
            <a:r>
              <a:rPr lang="es-PR" sz="3600" dirty="0" err="1" smtClean="0"/>
              <a:t>Joás</a:t>
            </a:r>
            <a:r>
              <a:rPr lang="es-PR" sz="3600" dirty="0" smtClean="0"/>
              <a:t> toma su lugar como rey</a:t>
            </a:r>
            <a:br>
              <a:rPr lang="es-PR" sz="3600" dirty="0" smtClean="0"/>
            </a:br>
            <a:r>
              <a:rPr lang="es-PR" sz="3600" dirty="0" smtClean="0">
                <a:solidFill>
                  <a:srgbClr val="FF0000"/>
                </a:solidFill>
              </a:rPr>
              <a:t>(2 Reyes 11:17-21)</a:t>
            </a:r>
            <a:endParaRPr lang="es-PR" sz="4000" dirty="0" smtClean="0">
              <a:solidFill>
                <a:srgbClr val="FF000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28600" y="2017712"/>
            <a:ext cx="8726488" cy="4535487"/>
          </a:xfrm>
        </p:spPr>
        <p:txBody>
          <a:bodyPr/>
          <a:lstStyle/>
          <a:p>
            <a:pPr>
              <a:buNone/>
            </a:pPr>
            <a:r>
              <a:rPr lang="es-ES" sz="2600" dirty="0" smtClean="0"/>
              <a:t>    …</a:t>
            </a:r>
            <a:r>
              <a:rPr lang="es-ES" sz="2800" i="1" dirty="0" smtClean="0"/>
              <a:t>Después tomó a los jefes de centenas, los capitanes, la guardia y todo el pueblo de la tierra, y llevaron al rey desde la casa de Jehová, y vinieron por el camino de la puerta de la guardia a la casa del rey; y se sentó el rey en el trono de los reyes. Y todo el pueblo de la tierra se regocijó, y la ciudad estuvo en reposo, habiendo sido Atalía muerta a espada junto a la casa del rey. Era </a:t>
            </a:r>
            <a:r>
              <a:rPr lang="es-ES" sz="2800" i="1" dirty="0" err="1" smtClean="0"/>
              <a:t>Joás</a:t>
            </a:r>
            <a:r>
              <a:rPr lang="es-ES" sz="2800" i="1" dirty="0" smtClean="0"/>
              <a:t> de siete años cuando comenzó a reinar.</a:t>
            </a:r>
            <a:r>
              <a:rPr lang="es-ES" sz="2800" dirty="0" smtClean="0"/>
              <a:t>” </a:t>
            </a:r>
          </a:p>
          <a:p>
            <a:pPr>
              <a:buNone/>
            </a:pPr>
            <a:r>
              <a:rPr lang="es-ES" sz="2800" dirty="0" smtClean="0"/>
              <a:t>                                                </a:t>
            </a:r>
            <a:r>
              <a:rPr lang="es-ES" sz="2800" dirty="0" smtClean="0">
                <a:solidFill>
                  <a:srgbClr val="FF0000"/>
                </a:solidFill>
              </a:rPr>
              <a:t>(2 Reyes 11.17–21)</a:t>
            </a:r>
          </a:p>
          <a:p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5"/>
            <a:ext cx="7793037" cy="1233486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</a:pPr>
            <a:r>
              <a:rPr lang="es-PR" sz="3600" dirty="0" smtClean="0"/>
              <a:t>4. </a:t>
            </a:r>
            <a:r>
              <a:rPr lang="es-PR" sz="3600" dirty="0" err="1" smtClean="0"/>
              <a:t>Joás</a:t>
            </a:r>
            <a:r>
              <a:rPr lang="es-PR" sz="3600" dirty="0" smtClean="0"/>
              <a:t> toma su lugar como rey</a:t>
            </a:r>
            <a:br>
              <a:rPr lang="es-PR" sz="3600" dirty="0" smtClean="0"/>
            </a:br>
            <a:r>
              <a:rPr lang="es-PR" sz="3600" dirty="0" smtClean="0">
                <a:solidFill>
                  <a:srgbClr val="FF0000"/>
                </a:solidFill>
              </a:rPr>
              <a:t>(2 Reyes 11:17-21)</a:t>
            </a:r>
            <a:endParaRPr lang="es-PR" sz="4000" dirty="0" smtClean="0">
              <a:solidFill>
                <a:srgbClr val="FF000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28600" y="2133600"/>
            <a:ext cx="8726488" cy="4419599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s-ES" sz="2600" dirty="0" smtClean="0"/>
              <a:t>El pueblo y el rey hicieron pacto con Jehová de que le servirían de todo corazón.</a:t>
            </a:r>
          </a:p>
          <a:p>
            <a:pPr>
              <a:spcAft>
                <a:spcPts val="1200"/>
              </a:spcAft>
            </a:pPr>
            <a:r>
              <a:rPr lang="es-ES" sz="2600" dirty="0" smtClean="0"/>
              <a:t>El pueblo derribó el templo de Baal que Atalía había promovido y mataron a </a:t>
            </a:r>
            <a:r>
              <a:rPr lang="es-ES" sz="2600" dirty="0" err="1" smtClean="0"/>
              <a:t>Matán</a:t>
            </a:r>
            <a:r>
              <a:rPr lang="es-ES" sz="2600" dirty="0" smtClean="0"/>
              <a:t> sacerdote de Baal.</a:t>
            </a:r>
          </a:p>
          <a:p>
            <a:pPr>
              <a:spcAft>
                <a:spcPts val="1200"/>
              </a:spcAft>
            </a:pPr>
            <a:r>
              <a:rPr lang="es-ES" sz="2600" dirty="0" smtClean="0"/>
              <a:t>Entonces sentaron al rey en el trono de los reyes y el pueblo se regocijó y estuvo en reposo. Era </a:t>
            </a:r>
            <a:r>
              <a:rPr lang="es-ES" sz="2600" dirty="0" err="1" smtClean="0"/>
              <a:t>Joás</a:t>
            </a:r>
            <a:r>
              <a:rPr lang="es-ES" sz="2600" dirty="0" smtClean="0"/>
              <a:t> de siete años cuando comenzó a reinar.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04800" y="2209800"/>
            <a:ext cx="8229600" cy="4419600"/>
          </a:xfrm>
        </p:spPr>
        <p:txBody>
          <a:bodyPr/>
          <a:lstStyle/>
          <a:p>
            <a:pPr>
              <a:spcAft>
                <a:spcPts val="1200"/>
              </a:spcAft>
              <a:buNone/>
            </a:pPr>
            <a:r>
              <a:rPr lang="es-ES" sz="2800" dirty="0" smtClean="0"/>
              <a:t>   </a:t>
            </a:r>
            <a:r>
              <a:rPr lang="es-ES" sz="2600" dirty="0" smtClean="0"/>
              <a:t>1. Mencione algunas características de Atalía.</a:t>
            </a:r>
          </a:p>
          <a:p>
            <a:pPr>
              <a:spcAft>
                <a:spcPts val="1200"/>
              </a:spcAft>
              <a:buNone/>
            </a:pPr>
            <a:r>
              <a:rPr lang="es-ES" sz="2600" dirty="0" smtClean="0"/>
              <a:t>   2. Mencione algunas características de </a:t>
            </a:r>
            <a:r>
              <a:rPr lang="es-ES" sz="2600" dirty="0" err="1" smtClean="0"/>
              <a:t>Josaba</a:t>
            </a:r>
            <a:r>
              <a:rPr lang="es-ES" sz="2600" dirty="0" smtClean="0"/>
              <a:t>.</a:t>
            </a:r>
          </a:p>
          <a:p>
            <a:pPr>
              <a:spcAft>
                <a:spcPts val="1200"/>
              </a:spcAft>
              <a:buNone/>
            </a:pPr>
            <a:r>
              <a:rPr lang="es-ES" sz="2600" dirty="0" smtClean="0">
                <a:solidFill>
                  <a:srgbClr val="FF0000"/>
                </a:solidFill>
              </a:rPr>
              <a:t>   </a:t>
            </a:r>
            <a:r>
              <a:rPr lang="es-ES" sz="2600" dirty="0" smtClean="0"/>
              <a:t>3. ¿Qué aprendemos de la vida de Atalía?</a:t>
            </a:r>
          </a:p>
          <a:p>
            <a:pPr>
              <a:spcAft>
                <a:spcPts val="1200"/>
              </a:spcAft>
              <a:buNone/>
            </a:pPr>
            <a:r>
              <a:rPr lang="es-ES" sz="2600" dirty="0" smtClean="0"/>
              <a:t>   4. ¿Qué aprendemos de la vida de </a:t>
            </a:r>
            <a:r>
              <a:rPr lang="es-ES" sz="2600" dirty="0" err="1" smtClean="0"/>
              <a:t>Josaba</a:t>
            </a:r>
            <a:r>
              <a:rPr lang="es-ES" sz="2600" dirty="0" smtClean="0"/>
              <a:t>?</a:t>
            </a:r>
          </a:p>
          <a:p>
            <a:pPr>
              <a:spcAft>
                <a:spcPts val="1200"/>
              </a:spcAft>
              <a:buNone/>
            </a:pPr>
            <a:r>
              <a:rPr lang="es-ES" sz="2600" dirty="0" smtClean="0">
                <a:solidFill>
                  <a:srgbClr val="FF0000"/>
                </a:solidFill>
              </a:rPr>
              <a:t>   </a:t>
            </a:r>
            <a:r>
              <a:rPr lang="es-ES" sz="2600" dirty="0" smtClean="0"/>
              <a:t>5. ¿Cómo vemos a Dios obrando en esta historia?</a:t>
            </a:r>
          </a:p>
          <a:p>
            <a:pPr>
              <a:spcAft>
                <a:spcPts val="1200"/>
              </a:spcAft>
              <a:buNone/>
            </a:pPr>
            <a:r>
              <a:rPr lang="es-ES" sz="2600" dirty="0" smtClean="0"/>
              <a:t>   </a:t>
            </a:r>
          </a:p>
          <a:p>
            <a:pPr marL="0" indent="0"/>
            <a:endParaRPr lang="es-ES" sz="28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5"/>
            <a:ext cx="7793037" cy="1233486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Preguntas de repaso</a:t>
            </a:r>
            <a:endParaRPr lang="es-PR" sz="34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229600" cy="4648200"/>
          </a:xfrm>
        </p:spPr>
        <p:txBody>
          <a:bodyPr/>
          <a:lstStyle/>
          <a:p>
            <a:r>
              <a:rPr lang="es-ES" sz="2300" dirty="0" err="1" smtClean="0"/>
              <a:t>Josaba</a:t>
            </a:r>
            <a:r>
              <a:rPr lang="es-ES" sz="2300" dirty="0" smtClean="0"/>
              <a:t> demostró valentía al salvar de la muerte a </a:t>
            </a:r>
            <a:r>
              <a:rPr lang="es-ES" sz="2300" dirty="0" err="1" smtClean="0"/>
              <a:t>Joás</a:t>
            </a:r>
            <a:r>
              <a:rPr lang="es-ES" sz="2300" dirty="0" smtClean="0"/>
              <a:t> y esconderlo en una habitación del templo de Jehová para así protegerlo de la malvada Atalía. Siendo Atalía adoradora de Baal probablemente nunca entró al templo de Jehová. </a:t>
            </a:r>
            <a:endParaRPr lang="es-ES" sz="2300" i="1" dirty="0" smtClean="0">
              <a:solidFill>
                <a:srgbClr val="FF0000"/>
              </a:solidFill>
            </a:endParaRPr>
          </a:p>
          <a:p>
            <a:r>
              <a:rPr lang="es-ES" sz="2300" dirty="0" err="1" smtClean="0"/>
              <a:t>Josaba</a:t>
            </a:r>
            <a:r>
              <a:rPr lang="es-ES" sz="2300" dirty="0" smtClean="0"/>
              <a:t> decidió hacer lo correcto junto con su esposo </a:t>
            </a:r>
            <a:r>
              <a:rPr lang="es-ES" sz="2300" dirty="0" err="1" smtClean="0"/>
              <a:t>Joiada</a:t>
            </a:r>
            <a:r>
              <a:rPr lang="es-ES" sz="2300" dirty="0" smtClean="0"/>
              <a:t> el sumo sacerdote. Juntos se dedicaron a instruir al niño en lo caminos del Señor y prepararlo para convertirse en rey de Judá. Como nos dice Gálatas 6:9-10: “</a:t>
            </a:r>
            <a:r>
              <a:rPr lang="es-ES" sz="2300" i="1" dirty="0" smtClean="0">
                <a:solidFill>
                  <a:srgbClr val="FF0000"/>
                </a:solidFill>
              </a:rPr>
              <a:t>No nos cansemos, pues, de hacer bien; porque a su tiempo segaremos, si no desmayamos. Así que, según tengamos oportunidad, hagamos bien a todos, y mayormente a los de la familia de la fe.</a:t>
            </a:r>
            <a:r>
              <a:rPr lang="es-ES" sz="2300" dirty="0" smtClean="0">
                <a:solidFill>
                  <a:srgbClr val="FF0000"/>
                </a:solidFill>
              </a:rPr>
              <a:t>”</a:t>
            </a:r>
            <a:endParaRPr lang="es-ES" sz="2300" dirty="0" smtClean="0"/>
          </a:p>
          <a:p>
            <a:endParaRPr lang="es-ES" sz="2400" b="1" i="1" dirty="0" smtClean="0">
              <a:solidFill>
                <a:srgbClr val="FF0000"/>
              </a:solidFill>
            </a:endParaRPr>
          </a:p>
          <a:p>
            <a:pPr>
              <a:spcAft>
                <a:spcPts val="1200"/>
              </a:spcAft>
              <a:buNone/>
            </a:pPr>
            <a:endParaRPr lang="es-ES" sz="2400" dirty="0" smtClean="0"/>
          </a:p>
          <a:p>
            <a:pPr marL="0" indent="0">
              <a:buNone/>
            </a:pPr>
            <a:endParaRPr lang="es-ES" sz="2700" dirty="0" smtClean="0">
              <a:solidFill>
                <a:srgbClr val="FF0000"/>
              </a:solidFill>
            </a:endParaRPr>
          </a:p>
          <a:p>
            <a:pPr marL="0" indent="0"/>
            <a:endParaRPr lang="es-ES" sz="28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5"/>
            <a:ext cx="7793037" cy="1233486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Pensamientos finales…</a:t>
            </a:r>
            <a:endParaRPr lang="es-PR" sz="34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smtClean="0"/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2286000"/>
            <a:ext cx="8534400" cy="4267200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2000" i="1" dirty="0" smtClean="0"/>
              <a:t>Reina Valera Revisada (1960)</a:t>
            </a:r>
            <a:r>
              <a:rPr lang="es-ES" sz="2000" dirty="0" smtClean="0"/>
              <a:t>. 1998. Miami: Sociedades Bı́blicas Unidas.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2000" dirty="0" err="1" smtClean="0"/>
              <a:t>Priddy</a:t>
            </a:r>
            <a:r>
              <a:rPr lang="es-ES" sz="2000" dirty="0" smtClean="0"/>
              <a:t>, Eunice. </a:t>
            </a:r>
            <a:r>
              <a:rPr lang="es-ES" sz="2000" i="1" dirty="0" smtClean="0"/>
              <a:t>Extraordinarias mujeres de la Biblia.</a:t>
            </a:r>
            <a:r>
              <a:rPr lang="es-ES" sz="2000" dirty="0" smtClean="0"/>
              <a:t> Grand Rapids, Michigan: Editorial Portavoz, 2001.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2000" dirty="0" err="1" smtClean="0"/>
              <a:t>Spangler</a:t>
            </a:r>
            <a:r>
              <a:rPr lang="es-ES" sz="2000" dirty="0" smtClean="0"/>
              <a:t>, Ann y </a:t>
            </a:r>
            <a:r>
              <a:rPr lang="es-ES" sz="2000" dirty="0" err="1" smtClean="0"/>
              <a:t>Syswerda</a:t>
            </a:r>
            <a:r>
              <a:rPr lang="es-ES" sz="2000" dirty="0" smtClean="0"/>
              <a:t>, Jean E. </a:t>
            </a:r>
            <a:r>
              <a:rPr lang="es-ES" sz="2000" i="1" dirty="0" smtClean="0"/>
              <a:t>Mujeres de la Biblia</a:t>
            </a:r>
            <a:r>
              <a:rPr lang="es-ES" sz="2000" dirty="0" smtClean="0"/>
              <a:t>. Miami, Florida: Editorial Vida, 2008.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2000" dirty="0" smtClean="0"/>
              <a:t>Nelson, </a:t>
            </a:r>
            <a:r>
              <a:rPr lang="es-ES" sz="2000" dirty="0" err="1" smtClean="0"/>
              <a:t>Wilton</a:t>
            </a:r>
            <a:r>
              <a:rPr lang="es-ES" sz="2000" dirty="0" smtClean="0"/>
              <a:t> M. </a:t>
            </a:r>
            <a:r>
              <a:rPr lang="es-ES" sz="2000" i="1" dirty="0" smtClean="0"/>
              <a:t>Nuevo diccionario ilustrado de la Biblia.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2000" dirty="0" err="1" smtClean="0"/>
              <a:t>MacDonald</a:t>
            </a:r>
            <a:r>
              <a:rPr lang="es-ES" sz="2000" dirty="0" smtClean="0"/>
              <a:t>, William. </a:t>
            </a:r>
            <a:r>
              <a:rPr lang="es-ES" sz="2000" i="1" dirty="0" smtClean="0"/>
              <a:t>Comentario Bíblico de William </a:t>
            </a:r>
            <a:r>
              <a:rPr lang="es-ES" sz="2000" i="1" dirty="0" err="1" smtClean="0"/>
              <a:t>MacDonald</a:t>
            </a:r>
            <a:r>
              <a:rPr lang="es-ES" sz="2000" i="1" dirty="0" smtClean="0"/>
              <a:t>: Antiguo Testamento y Nuevo Testamento.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2000" dirty="0" smtClean="0">
                <a:latin typeface="Candara" pitchFamily="34" charset="0"/>
                <a:hlinkClick r:id="rId3"/>
              </a:rPr>
              <a:t>http://www.dsmedia.org/resources/illustrations/sweet-publishing/</a:t>
            </a:r>
            <a:r>
              <a:rPr lang="es-ES" sz="2000" dirty="0" smtClean="0">
                <a:latin typeface="Candara" pitchFamily="34" charset="0"/>
              </a:rPr>
              <a:t>  (imágenes bíblicas).</a:t>
            </a:r>
            <a:endParaRPr lang="en-US" sz="2000" dirty="0" smtClean="0">
              <a:latin typeface="Candara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n-US" sz="2000" dirty="0" smtClean="0"/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26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" y="152400"/>
            <a:ext cx="7772400" cy="65089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Texto clave</a:t>
            </a:r>
            <a:endParaRPr lang="es-P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41312" y="1981200"/>
            <a:ext cx="8345488" cy="4267200"/>
          </a:xfrm>
        </p:spPr>
        <p:txBody>
          <a:bodyPr/>
          <a:lstStyle/>
          <a:p>
            <a:pPr>
              <a:buNone/>
            </a:pPr>
            <a:r>
              <a:rPr lang="es-ES" sz="4400" i="1" dirty="0" smtClean="0"/>
              <a:t>	</a:t>
            </a:r>
            <a:r>
              <a:rPr lang="es-ES" dirty="0" smtClean="0"/>
              <a:t>“</a:t>
            </a:r>
            <a:r>
              <a:rPr lang="es-ES" i="1" dirty="0" smtClean="0"/>
              <a:t>Pero </a:t>
            </a:r>
            <a:r>
              <a:rPr lang="es-ES" i="1" dirty="0" err="1" smtClean="0"/>
              <a:t>Josaba</a:t>
            </a:r>
            <a:r>
              <a:rPr lang="es-ES" i="1" dirty="0" smtClean="0"/>
              <a:t> hija del rey Joram, hermana de </a:t>
            </a:r>
            <a:r>
              <a:rPr lang="es-ES" i="1" dirty="0" err="1" smtClean="0"/>
              <a:t>Ocozías</a:t>
            </a:r>
            <a:r>
              <a:rPr lang="es-ES" i="1" dirty="0" smtClean="0"/>
              <a:t>, tomó a </a:t>
            </a:r>
            <a:r>
              <a:rPr lang="es-ES" i="1" dirty="0" err="1" smtClean="0"/>
              <a:t>Joás</a:t>
            </a:r>
            <a:r>
              <a:rPr lang="es-ES" i="1" dirty="0" smtClean="0"/>
              <a:t> hijo de </a:t>
            </a:r>
            <a:r>
              <a:rPr lang="es-ES" i="1" dirty="0" err="1" smtClean="0"/>
              <a:t>Ocozías</a:t>
            </a:r>
            <a:r>
              <a:rPr lang="es-ES" i="1" dirty="0" smtClean="0"/>
              <a:t> y lo sacó furtivamente de entre los hijos del rey a quienes estaban matando, y lo ocultó de Atalía, a él y a su ama, en la cámara de dormir, y en esta forma no lo mataron.</a:t>
            </a:r>
            <a:r>
              <a:rPr lang="es-ES" dirty="0" smtClean="0"/>
              <a:t>” </a:t>
            </a:r>
          </a:p>
          <a:p>
            <a:pPr>
              <a:buNone/>
            </a:pPr>
            <a:r>
              <a:rPr lang="es-ES" dirty="0" smtClean="0">
                <a:solidFill>
                  <a:srgbClr val="FF0000"/>
                </a:solidFill>
              </a:rPr>
              <a:t>                                           (2 Reyes 11.2) </a:t>
            </a:r>
          </a:p>
          <a:p>
            <a:pPr>
              <a:buNone/>
            </a:pPr>
            <a:endParaRPr lang="es-ES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s-ES" i="1" dirty="0" smtClean="0"/>
          </a:p>
          <a:p>
            <a:pPr>
              <a:buNone/>
            </a:pPr>
            <a:r>
              <a:rPr lang="es-ES" i="1" dirty="0" smtClean="0">
                <a:solidFill>
                  <a:srgbClr val="FF0000"/>
                </a:solidFill>
              </a:rPr>
              <a:t>                                 </a:t>
            </a:r>
            <a:endParaRPr lang="en-US" sz="4400" i="1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Bosquejo de Estudio</a:t>
            </a:r>
            <a:endParaRPr lang="es-PR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8305800" cy="4495800"/>
          </a:xfrm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dirty="0" smtClean="0"/>
              <a:t>1. Atalía y </a:t>
            </a:r>
            <a:r>
              <a:rPr lang="es-PR" dirty="0" err="1" smtClean="0"/>
              <a:t>Josaba</a:t>
            </a:r>
            <a:endParaRPr lang="es-PR" dirty="0" smtClean="0"/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dirty="0" smtClean="0"/>
              <a:t>    </a:t>
            </a:r>
            <a:r>
              <a:rPr lang="es-PR" dirty="0" smtClean="0">
                <a:solidFill>
                  <a:srgbClr val="FF0000"/>
                </a:solidFill>
              </a:rPr>
              <a:t>(2 Reyes 11:1-3)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dirty="0" smtClean="0"/>
              <a:t>2. </a:t>
            </a:r>
            <a:r>
              <a:rPr lang="es-PR" dirty="0" err="1" smtClean="0"/>
              <a:t>Joiada</a:t>
            </a:r>
            <a:r>
              <a:rPr lang="es-PR" dirty="0" smtClean="0"/>
              <a:t> muestra al hijo del rey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b="1" dirty="0" smtClean="0"/>
              <a:t>    </a:t>
            </a:r>
            <a:r>
              <a:rPr lang="es-PR" dirty="0" smtClean="0">
                <a:solidFill>
                  <a:srgbClr val="FF0000"/>
                </a:solidFill>
              </a:rPr>
              <a:t>(2 Reyes 11:4-9)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dirty="0" smtClean="0"/>
              <a:t>3. Muerte de Atalía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dirty="0" smtClean="0"/>
              <a:t>    </a:t>
            </a:r>
            <a:r>
              <a:rPr lang="es-PR" dirty="0" smtClean="0">
                <a:solidFill>
                  <a:srgbClr val="FF0000"/>
                </a:solidFill>
              </a:rPr>
              <a:t>(2 Reyes 11:10-16)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dirty="0" smtClean="0"/>
              <a:t>4. </a:t>
            </a:r>
            <a:r>
              <a:rPr lang="es-PR" dirty="0" err="1" smtClean="0"/>
              <a:t>Joás</a:t>
            </a:r>
            <a:r>
              <a:rPr lang="es-PR" dirty="0" smtClean="0"/>
              <a:t> toma su lugar como rey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dirty="0" smtClean="0"/>
              <a:t>    </a:t>
            </a:r>
            <a:r>
              <a:rPr lang="es-PR" dirty="0" smtClean="0">
                <a:solidFill>
                  <a:srgbClr val="FF0000"/>
                </a:solidFill>
              </a:rPr>
              <a:t>(2 Reyes 11:17-21)</a:t>
            </a:r>
            <a:endParaRPr lang="es-PR" sz="3600" dirty="0" smtClean="0">
              <a:solidFill>
                <a:srgbClr val="FF0000"/>
              </a:solidFill>
            </a:endParaRP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endParaRPr lang="es-PR" sz="2800" b="1" dirty="0" smtClean="0">
              <a:solidFill>
                <a:srgbClr val="FF0000"/>
              </a:solidFill>
            </a:endParaRP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endParaRPr lang="es-PR" dirty="0" smtClean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1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1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17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17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Atalía</a:t>
            </a:r>
            <a:endParaRPr lang="es-PR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09800"/>
            <a:ext cx="8686800" cy="4495800"/>
          </a:xfrm>
        </p:spPr>
        <p:txBody>
          <a:bodyPr>
            <a:noAutofit/>
          </a:bodyPr>
          <a:lstStyle/>
          <a:p>
            <a:r>
              <a:rPr lang="es-ES" sz="2600" i="1" dirty="0" smtClean="0"/>
              <a:t>Era nieta de </a:t>
            </a:r>
            <a:r>
              <a:rPr lang="es-ES" sz="2600" i="1" dirty="0" err="1" smtClean="0"/>
              <a:t>Omri</a:t>
            </a:r>
            <a:r>
              <a:rPr lang="es-ES" sz="2600" i="1" dirty="0" smtClean="0"/>
              <a:t>, uno de los reyes más idólatras y malvados que tuvo Israel.</a:t>
            </a:r>
          </a:p>
          <a:p>
            <a:r>
              <a:rPr lang="es-ES" sz="2600" i="1" dirty="0" smtClean="0"/>
              <a:t>Hija de </a:t>
            </a:r>
            <a:r>
              <a:rPr lang="es-ES" sz="2600" i="1" dirty="0" err="1" smtClean="0"/>
              <a:t>Acab</a:t>
            </a:r>
            <a:r>
              <a:rPr lang="es-ES" sz="2600" i="1" dirty="0" smtClean="0"/>
              <a:t> y Jezabel, fue la única mujer que gobernó sobre Judá.</a:t>
            </a:r>
          </a:p>
          <a:p>
            <a:r>
              <a:rPr lang="es-ES" sz="2600" i="1" dirty="0" smtClean="0"/>
              <a:t>Esposa de Joram y madre de </a:t>
            </a:r>
            <a:r>
              <a:rPr lang="es-ES" sz="2600" i="1" dirty="0" err="1" smtClean="0"/>
              <a:t>Ocozías</a:t>
            </a:r>
            <a:r>
              <a:rPr lang="es-ES" sz="2600" i="1" dirty="0" smtClean="0"/>
              <a:t>, ambos reyes de Judá.</a:t>
            </a:r>
          </a:p>
          <a:p>
            <a:r>
              <a:rPr lang="es-ES" sz="2600" i="1" dirty="0" smtClean="0"/>
              <a:t>Asesinó a sus propios nietos para poder tomar posesión del trono de Judá.</a:t>
            </a:r>
          </a:p>
          <a:p>
            <a:endParaRPr lang="es-PR" sz="2600" i="1" dirty="0" smtClean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5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/>
              <a:t>Josaba</a:t>
            </a:r>
            <a:endParaRPr lang="es-PR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362200"/>
            <a:ext cx="8686800" cy="4343400"/>
          </a:xfrm>
        </p:spPr>
        <p:txBody>
          <a:bodyPr>
            <a:noAutofit/>
          </a:bodyPr>
          <a:lstStyle/>
          <a:p>
            <a:r>
              <a:rPr lang="es-ES" sz="2600" i="1" dirty="0" smtClean="0"/>
              <a:t>Hija de Joram y hermana de </a:t>
            </a:r>
            <a:r>
              <a:rPr lang="es-ES" sz="2600" i="1" dirty="0" err="1" smtClean="0"/>
              <a:t>Ocozías</a:t>
            </a:r>
            <a:r>
              <a:rPr lang="es-ES" sz="2600" i="1" dirty="0" smtClean="0"/>
              <a:t>.</a:t>
            </a:r>
          </a:p>
          <a:p>
            <a:r>
              <a:rPr lang="es-ES" sz="2600" i="1" dirty="0" smtClean="0"/>
              <a:t>Esposa del sumo sacerdote </a:t>
            </a:r>
            <a:r>
              <a:rPr lang="es-ES" sz="2600" i="1" dirty="0" err="1" smtClean="0"/>
              <a:t>Joiada</a:t>
            </a:r>
            <a:r>
              <a:rPr lang="es-ES" sz="2600" i="1" dirty="0" smtClean="0"/>
              <a:t>.</a:t>
            </a:r>
          </a:p>
          <a:p>
            <a:r>
              <a:rPr lang="es-ES" sz="2600" i="1" dirty="0" smtClean="0"/>
              <a:t>Le preservó la vida a </a:t>
            </a:r>
            <a:r>
              <a:rPr lang="es-ES" sz="2600" i="1" dirty="0" err="1" smtClean="0"/>
              <a:t>Joás</a:t>
            </a:r>
            <a:r>
              <a:rPr lang="es-ES" sz="2600" i="1" dirty="0" smtClean="0"/>
              <a:t>, hijo menor de su hermano </a:t>
            </a:r>
            <a:r>
              <a:rPr lang="es-ES" sz="2600" i="1" dirty="0" err="1" smtClean="0"/>
              <a:t>Ocozías</a:t>
            </a:r>
            <a:r>
              <a:rPr lang="es-ES" sz="2600" i="1" dirty="0" smtClean="0"/>
              <a:t>, quien era legítimo heredero al trono de Judá, preservando así el linaje del cual descendería el Mesías.</a:t>
            </a:r>
          </a:p>
          <a:p>
            <a:r>
              <a:rPr lang="es-ES" sz="2600" i="1" dirty="0" smtClean="0"/>
              <a:t>Presenció la muerte de muchos de sus sobrinos quienes fueron asesinados por su madrastra Atalía.</a:t>
            </a:r>
          </a:p>
          <a:p>
            <a:endParaRPr lang="es-ES" sz="2600" dirty="0" smtClean="0"/>
          </a:p>
          <a:p>
            <a:endParaRPr lang="es-PR" sz="2600" dirty="0" smtClean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81000"/>
            <a:ext cx="8305800" cy="1143000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</a:pPr>
            <a:r>
              <a:rPr lang="es-PR" sz="3600" dirty="0" smtClean="0"/>
              <a:t>1. Atalía y </a:t>
            </a:r>
            <a:r>
              <a:rPr lang="es-PR" sz="3600" dirty="0" err="1" smtClean="0"/>
              <a:t>Josaba</a:t>
            </a:r>
            <a:r>
              <a:rPr lang="es-PR" sz="3600" dirty="0" smtClean="0"/>
              <a:t/>
            </a:r>
            <a:br>
              <a:rPr lang="es-PR" sz="3600" dirty="0" smtClean="0"/>
            </a:br>
            <a:r>
              <a:rPr lang="es-PR" sz="3600" dirty="0" smtClean="0">
                <a:solidFill>
                  <a:srgbClr val="FF0000"/>
                </a:solidFill>
              </a:rPr>
              <a:t>(2 Reyes 11:1-3)</a:t>
            </a:r>
          </a:p>
        </p:txBody>
      </p:sp>
      <p:pic>
        <p:nvPicPr>
          <p:cNvPr id="2" name="Picture 2" descr="C:\Users\Lori Ann\Pictures\PARA ESTUDIO DE ATALÍA Y JOSABA\14_2Ch_22_01_R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31173" y="1806560"/>
            <a:ext cx="6617427" cy="48585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133600"/>
            <a:ext cx="8686800" cy="4572000"/>
          </a:xfrm>
        </p:spPr>
        <p:txBody>
          <a:bodyPr/>
          <a:lstStyle/>
          <a:p>
            <a:r>
              <a:rPr lang="es-ES" sz="2800" dirty="0" smtClean="0"/>
              <a:t>“</a:t>
            </a:r>
            <a:r>
              <a:rPr lang="es-ES" sz="2800" i="1" dirty="0" smtClean="0"/>
              <a:t>Cuando Atalía madre de </a:t>
            </a:r>
            <a:r>
              <a:rPr lang="es-ES" sz="2800" i="1" dirty="0" err="1" smtClean="0"/>
              <a:t>Ocozías</a:t>
            </a:r>
            <a:r>
              <a:rPr lang="es-ES" sz="2800" i="1" dirty="0" smtClean="0"/>
              <a:t> vio que su hijo era muerto, se levantó y destruyó toda la descendencia real. Pero </a:t>
            </a:r>
            <a:r>
              <a:rPr lang="es-ES" sz="2800" i="1" dirty="0" err="1" smtClean="0"/>
              <a:t>Josaba</a:t>
            </a:r>
            <a:r>
              <a:rPr lang="es-ES" sz="2800" i="1" dirty="0" smtClean="0"/>
              <a:t> hija del rey Joram, hermana de </a:t>
            </a:r>
            <a:r>
              <a:rPr lang="es-ES" sz="2800" i="1" dirty="0" err="1" smtClean="0"/>
              <a:t>Ocozías</a:t>
            </a:r>
            <a:r>
              <a:rPr lang="es-ES" sz="2800" i="1" dirty="0" smtClean="0"/>
              <a:t>, tomó a </a:t>
            </a:r>
            <a:r>
              <a:rPr lang="es-ES" sz="2800" i="1" dirty="0" err="1" smtClean="0"/>
              <a:t>Joás</a:t>
            </a:r>
            <a:r>
              <a:rPr lang="es-ES" sz="2800" i="1" dirty="0" smtClean="0"/>
              <a:t> hijo de </a:t>
            </a:r>
            <a:r>
              <a:rPr lang="es-ES" sz="2800" i="1" dirty="0" err="1" smtClean="0"/>
              <a:t>Ocozías</a:t>
            </a:r>
            <a:r>
              <a:rPr lang="es-ES" sz="2800" i="1" dirty="0" smtClean="0"/>
              <a:t> y lo sacó furtivamente de entre los hijos del rey a quienes estaban matando, y lo ocultó de Atalía, a él y a su ama, en la cámara de dormir, y en esta forma no lo mataron. Y estuvo con ella escondido en la casa de Jehová seis años; y Atalía fue reina sobre el país.</a:t>
            </a:r>
            <a:r>
              <a:rPr lang="es-ES" sz="2800" dirty="0" smtClean="0"/>
              <a:t>”                        </a:t>
            </a:r>
            <a:r>
              <a:rPr lang="es-ES" sz="2800" dirty="0" smtClean="0">
                <a:solidFill>
                  <a:srgbClr val="FF0000"/>
                </a:solidFill>
              </a:rPr>
              <a:t>(2 Reyes 11.1–3) </a:t>
            </a:r>
          </a:p>
          <a:p>
            <a:endParaRPr lang="es-ES" sz="2600" b="1" i="1" dirty="0" smtClean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81000"/>
            <a:ext cx="8305800" cy="1143000"/>
          </a:xfrm>
        </p:spPr>
        <p:txBody>
          <a:bodyPr/>
          <a:lstStyle/>
          <a:p>
            <a:pPr marL="693738" indent="-693738">
              <a:spcBef>
                <a:spcPts val="600"/>
              </a:spcBef>
              <a:spcAft>
                <a:spcPts val="0"/>
              </a:spcAft>
            </a:pPr>
            <a:r>
              <a:rPr lang="es-PR" sz="3600" dirty="0" smtClean="0"/>
              <a:t>1. Atalía y </a:t>
            </a:r>
            <a:r>
              <a:rPr lang="es-PR" sz="3600" dirty="0" err="1" smtClean="0"/>
              <a:t>Josaba</a:t>
            </a:r>
            <a:r>
              <a:rPr lang="es-PR" sz="3600" dirty="0" smtClean="0"/>
              <a:t/>
            </a:r>
            <a:br>
              <a:rPr lang="es-PR" sz="3600" dirty="0" smtClean="0"/>
            </a:br>
            <a:r>
              <a:rPr lang="es-PR" sz="3600" dirty="0" smtClean="0">
                <a:solidFill>
                  <a:srgbClr val="FF0000"/>
                </a:solidFill>
              </a:rPr>
              <a:t>(2 Reyes 11:1-3)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2133600"/>
            <a:ext cx="8839200" cy="44958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s-ES" sz="2300" dirty="0" smtClean="0"/>
              <a:t>Atalía tomó control cuando su hijo </a:t>
            </a:r>
            <a:r>
              <a:rPr lang="es-ES" sz="2300" dirty="0" err="1" smtClean="0"/>
              <a:t>Ocozías</a:t>
            </a:r>
            <a:r>
              <a:rPr lang="es-ES" sz="2300" dirty="0" smtClean="0"/>
              <a:t> fue muerto por </a:t>
            </a:r>
            <a:r>
              <a:rPr lang="es-ES" sz="2300" dirty="0" err="1" smtClean="0"/>
              <a:t>Jehú</a:t>
            </a:r>
            <a:r>
              <a:rPr lang="es-ES" sz="2300" dirty="0" smtClean="0"/>
              <a:t>.</a:t>
            </a:r>
          </a:p>
          <a:p>
            <a:pPr>
              <a:spcAft>
                <a:spcPts val="1200"/>
              </a:spcAft>
            </a:pPr>
            <a:r>
              <a:rPr lang="es-ES" sz="2300" dirty="0" smtClean="0"/>
              <a:t>La Biblia nos dice acerca de </a:t>
            </a:r>
            <a:r>
              <a:rPr lang="es-ES" sz="2300" dirty="0" err="1" smtClean="0"/>
              <a:t>Ocozías</a:t>
            </a:r>
            <a:r>
              <a:rPr lang="es-ES" sz="2300" dirty="0" smtClean="0"/>
              <a:t> lo siguiente: “También él anduvo en los caminos de la casa de </a:t>
            </a:r>
            <a:r>
              <a:rPr lang="es-ES" sz="2300" dirty="0" err="1" smtClean="0"/>
              <a:t>acab</a:t>
            </a:r>
            <a:r>
              <a:rPr lang="es-ES" sz="2300" dirty="0" smtClean="0"/>
              <a:t>, pues su madre le aconsejaba a que actuase impíamente”. </a:t>
            </a:r>
            <a:r>
              <a:rPr lang="es-ES" sz="2300" dirty="0" smtClean="0">
                <a:solidFill>
                  <a:srgbClr val="FF0000"/>
                </a:solidFill>
              </a:rPr>
              <a:t>2 Crónicas 22:3</a:t>
            </a:r>
          </a:p>
          <a:p>
            <a:pPr>
              <a:spcAft>
                <a:spcPts val="1200"/>
              </a:spcAft>
            </a:pPr>
            <a:r>
              <a:rPr lang="es-ES" sz="2300" dirty="0" smtClean="0"/>
              <a:t>Atalía mandó a matar a todos sus nietos para apropiarse del trono de Judá. </a:t>
            </a:r>
          </a:p>
          <a:p>
            <a:pPr>
              <a:spcAft>
                <a:spcPts val="1200"/>
              </a:spcAft>
            </a:pPr>
            <a:r>
              <a:rPr lang="es-ES" sz="2300" dirty="0" smtClean="0"/>
              <a:t>Pero </a:t>
            </a:r>
            <a:r>
              <a:rPr lang="es-ES" sz="2300" dirty="0" err="1" smtClean="0"/>
              <a:t>Josaba</a:t>
            </a:r>
            <a:r>
              <a:rPr lang="es-ES" sz="2300" dirty="0" smtClean="0"/>
              <a:t> tomó a </a:t>
            </a:r>
            <a:r>
              <a:rPr lang="es-ES" sz="2300" dirty="0" err="1" smtClean="0"/>
              <a:t>Joás</a:t>
            </a:r>
            <a:r>
              <a:rPr lang="es-ES" sz="2300" dirty="0" smtClean="0"/>
              <a:t> de entre los hijos del rey que estaban matando. </a:t>
            </a:r>
          </a:p>
          <a:p>
            <a:pPr>
              <a:spcAft>
                <a:spcPts val="1200"/>
              </a:spcAft>
            </a:pPr>
            <a:r>
              <a:rPr lang="es-ES" sz="2300" dirty="0" err="1" smtClean="0"/>
              <a:t>Josaba</a:t>
            </a:r>
            <a:r>
              <a:rPr lang="es-ES" sz="2300" dirty="0" smtClean="0"/>
              <a:t> escondió al niño en el templo de Jehová por seis años.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90513"/>
            <a:ext cx="8305800" cy="1309687"/>
          </a:xfrm>
        </p:spPr>
        <p:txBody>
          <a:bodyPr/>
          <a:lstStyle/>
          <a:p>
            <a:pPr marL="693738" indent="-693738">
              <a:spcBef>
                <a:spcPts val="600"/>
              </a:spcBef>
              <a:spcAft>
                <a:spcPts val="0"/>
              </a:spcAft>
            </a:pPr>
            <a:r>
              <a:rPr lang="es-PR" sz="3600" dirty="0" smtClean="0"/>
              <a:t>1. Atalía y </a:t>
            </a:r>
            <a:r>
              <a:rPr lang="es-PR" sz="3600" dirty="0" err="1" smtClean="0"/>
              <a:t>Josaba</a:t>
            </a:r>
            <a:r>
              <a:rPr lang="es-PR" sz="3600" dirty="0" smtClean="0"/>
              <a:t/>
            </a:r>
            <a:br>
              <a:rPr lang="es-PR" sz="3600" dirty="0" smtClean="0"/>
            </a:br>
            <a:r>
              <a:rPr lang="es-PR" sz="3600" dirty="0" smtClean="0">
                <a:solidFill>
                  <a:srgbClr val="FF0000"/>
                </a:solidFill>
              </a:rPr>
              <a:t>(2 Reyes 11:1-3)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86437</TotalTime>
  <Words>1817</Words>
  <Application>Microsoft Office PowerPoint</Application>
  <PresentationFormat>On-screen Show (4:3)</PresentationFormat>
  <Paragraphs>187</Paragraphs>
  <Slides>26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Calibri</vt:lpstr>
      <vt:lpstr>Candara</vt:lpstr>
      <vt:lpstr>Tahoma</vt:lpstr>
      <vt:lpstr>Times New Roman</vt:lpstr>
      <vt:lpstr>Wingdings</vt:lpstr>
      <vt:lpstr>Blends</vt:lpstr>
      <vt:lpstr>Office Theme</vt:lpstr>
      <vt:lpstr>PowerPoint Presentation</vt:lpstr>
      <vt:lpstr>Contexto</vt:lpstr>
      <vt:lpstr>Texto clave</vt:lpstr>
      <vt:lpstr>Bosquejo de Estudio</vt:lpstr>
      <vt:lpstr>Atalía</vt:lpstr>
      <vt:lpstr>Josaba</vt:lpstr>
      <vt:lpstr>1. Atalía y Josaba (2 Reyes 11:1-3)</vt:lpstr>
      <vt:lpstr>1. Atalía y Josaba (2 Reyes 11:1-3)</vt:lpstr>
      <vt:lpstr>1. Atalía y Josaba (2 Reyes 11:1-3)</vt:lpstr>
      <vt:lpstr>2. Joiada muestra al hijo del rey (2 Reyes 11:4-9)</vt:lpstr>
      <vt:lpstr>2. Joiada muestra al hijo del rey (2 Reyes 11:4-9)</vt:lpstr>
      <vt:lpstr>2. Joiada muestra al hijo del rey     (2 Reyes 11:4-9)</vt:lpstr>
      <vt:lpstr>2. Joiada muestra al hijo del rey (2 Reyes 11:4-9)</vt:lpstr>
      <vt:lpstr>3. Muerte de Atalía (2 Reyes 11:10-16)</vt:lpstr>
      <vt:lpstr>PowerPoint Presentation</vt:lpstr>
      <vt:lpstr>PowerPoint Presentation</vt:lpstr>
      <vt:lpstr>PowerPoint Presentation</vt:lpstr>
      <vt:lpstr>3. Muerte de Atalía (2 Reyes 11:10-16)</vt:lpstr>
      <vt:lpstr>4. Joás toma su lugar como rey (2 Reyes 11:17-21)</vt:lpstr>
      <vt:lpstr>4. Joás toma su lugar como rey (2 Reyes 11:17-21)</vt:lpstr>
      <vt:lpstr>4. Joás toma su lugar como rey (2 Reyes 11:17-21)</vt:lpstr>
      <vt:lpstr>4. Joás toma su lugar como rey (2 Reyes 11:17-21)</vt:lpstr>
      <vt:lpstr>Preguntas de repaso</vt:lpstr>
      <vt:lpstr>Pensamientos finales…</vt:lpstr>
      <vt:lpstr>Bibliografía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atalia_y_josaba_022516</dc:title>
  <dc:creator>JRIVERA</dc:creator>
  <cp:lastModifiedBy>Ortega, Tito (GSO Inks/Supplies SM)</cp:lastModifiedBy>
  <cp:revision>2707</cp:revision>
  <dcterms:created xsi:type="dcterms:W3CDTF">2007-01-24T21:53:34Z</dcterms:created>
  <dcterms:modified xsi:type="dcterms:W3CDTF">2016-03-08T01:08:04Z</dcterms:modified>
</cp:coreProperties>
</file>