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43"/>
  </p:notesMasterIdLst>
  <p:handoutMasterIdLst>
    <p:handoutMasterId r:id="rId44"/>
  </p:handoutMasterIdLst>
  <p:sldIdLst>
    <p:sldId id="901" r:id="rId3"/>
    <p:sldId id="530" r:id="rId4"/>
    <p:sldId id="1315" r:id="rId5"/>
    <p:sldId id="1265" r:id="rId6"/>
    <p:sldId id="1309" r:id="rId7"/>
    <p:sldId id="723" r:id="rId8"/>
    <p:sldId id="1346" r:id="rId9"/>
    <p:sldId id="1389" r:id="rId10"/>
    <p:sldId id="1401" r:id="rId11"/>
    <p:sldId id="1385" r:id="rId12"/>
    <p:sldId id="1395" r:id="rId13"/>
    <p:sldId id="1396" r:id="rId14"/>
    <p:sldId id="1402" r:id="rId15"/>
    <p:sldId id="1403" r:id="rId16"/>
    <p:sldId id="1404" r:id="rId17"/>
    <p:sldId id="757" r:id="rId18"/>
    <p:sldId id="1391" r:id="rId19"/>
    <p:sldId id="1392" r:id="rId20"/>
    <p:sldId id="1386" r:id="rId21"/>
    <p:sldId id="1393" r:id="rId22"/>
    <p:sldId id="1405" r:id="rId23"/>
    <p:sldId id="1407" r:id="rId24"/>
    <p:sldId id="1408" r:id="rId25"/>
    <p:sldId id="1406" r:id="rId26"/>
    <p:sldId id="1355" r:id="rId27"/>
    <p:sldId id="1397" r:id="rId28"/>
    <p:sldId id="1409" r:id="rId29"/>
    <p:sldId id="1390" r:id="rId30"/>
    <p:sldId id="1399" r:id="rId31"/>
    <p:sldId id="1410" r:id="rId32"/>
    <p:sldId id="1411" r:id="rId33"/>
    <p:sldId id="1400" r:id="rId34"/>
    <p:sldId id="1370" r:id="rId35"/>
    <p:sldId id="1382" r:id="rId36"/>
    <p:sldId id="1412" r:id="rId37"/>
    <p:sldId id="1413" r:id="rId38"/>
    <p:sldId id="1372" r:id="rId39"/>
    <p:sldId id="1414" r:id="rId40"/>
    <p:sldId id="542" r:id="rId41"/>
    <p:sldId id="269" r:id="rId42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00"/>
    <a:srgbClr val="660066"/>
    <a:srgbClr val="502604"/>
    <a:srgbClr val="996633"/>
    <a:srgbClr val="104C2D"/>
    <a:srgbClr val="1D7D42"/>
    <a:srgbClr val="990099"/>
    <a:srgbClr val="336600"/>
    <a:srgbClr val="285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4" autoAdjust="0"/>
    <p:restoredTop sz="93419" autoAdjust="0"/>
  </p:normalViewPr>
  <p:slideViewPr>
    <p:cSldViewPr>
      <p:cViewPr varScale="1">
        <p:scale>
          <a:sx n="72" d="100"/>
          <a:sy n="72" d="100"/>
        </p:scale>
        <p:origin x="124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3/29/2015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40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38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00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37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77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26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945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771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055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3467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475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959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1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71931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960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3232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531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912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4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001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259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5633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39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7023522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40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75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2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0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97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240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843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71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3/29/2015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" y="6019800"/>
            <a:ext cx="3048000" cy="646331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0" y="63246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152400" y="1524000"/>
            <a:ext cx="8763000" cy="4191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Mujeres de la Biblia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es-PR" sz="3600" dirty="0" err="1" smtClean="0">
                <a:solidFill>
                  <a:schemeClr val="tx2"/>
                </a:solidFill>
                <a:latin typeface="Candara" pitchFamily="34" charset="0"/>
                <a:cs typeface="+mn-cs"/>
              </a:rPr>
              <a:t>Betsabé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: la Madre del Rey Salomón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(2 Samuel 11:1-27;</a:t>
            </a:r>
            <a:r>
              <a:rPr kumimoji="0" lang="es-PR" sz="36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12:1-25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26 de marzo de 2015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Samuel 11:6-22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Trasfondo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3771"/>
            <a:ext cx="2957638" cy="2218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21238"/>
            <a:ext cx="3454400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51" y="2513807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6628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sz="2800" i="1" dirty="0"/>
              <a:t>Entonces David envió a decir a </a:t>
            </a:r>
            <a:r>
              <a:rPr lang="es-ES" sz="2800" i="1" dirty="0" err="1"/>
              <a:t>Joab</a:t>
            </a:r>
            <a:r>
              <a:rPr lang="es-ES" sz="2800" i="1" dirty="0"/>
              <a:t>: Envíame a Urías heteo. Y </a:t>
            </a:r>
            <a:r>
              <a:rPr lang="es-ES" sz="2800" i="1" dirty="0" err="1"/>
              <a:t>Joab</a:t>
            </a:r>
            <a:r>
              <a:rPr lang="es-ES" sz="2800" i="1" dirty="0"/>
              <a:t> envió a Urías a David. </a:t>
            </a:r>
            <a:r>
              <a:rPr lang="es-ES" sz="2800" i="1" dirty="0" smtClean="0"/>
              <a:t>Cuando </a:t>
            </a:r>
            <a:r>
              <a:rPr lang="es-ES" sz="2800" i="1" dirty="0"/>
              <a:t>Urías vino a él, David le preguntó por la salud de </a:t>
            </a:r>
            <a:r>
              <a:rPr lang="es-ES" sz="2800" i="1" dirty="0" err="1"/>
              <a:t>Joab</a:t>
            </a:r>
            <a:r>
              <a:rPr lang="es-ES" sz="2800" i="1" dirty="0"/>
              <a:t>, y por la salud del pueblo, y por el estado de la guerra. </a:t>
            </a:r>
            <a:r>
              <a:rPr lang="es-ES" sz="2800" i="1" dirty="0" smtClean="0"/>
              <a:t>Después </a:t>
            </a:r>
            <a:r>
              <a:rPr lang="es-ES" sz="2800" i="1" dirty="0"/>
              <a:t>dijo David a Urías: Desciende a tu casa, y lava tus pies. Y saliendo Urías de la casa del rey, le fue enviado presente de la mesa real. </a:t>
            </a:r>
            <a:r>
              <a:rPr lang="es-ES" sz="2800" i="1" dirty="0" smtClean="0"/>
              <a:t>Mas </a:t>
            </a:r>
            <a:r>
              <a:rPr lang="es-ES" sz="2800" i="1" dirty="0"/>
              <a:t>Urías durmió a la puerta de la casa del rey con todos los siervos de su señor, y no descendió a su casa</a:t>
            </a:r>
            <a:r>
              <a:rPr lang="es-ES" sz="2800" i="1" dirty="0" smtClean="0"/>
              <a:t>.”</a:t>
            </a:r>
            <a:endParaRPr lang="es-ES" sz="2800" i="1" dirty="0"/>
          </a:p>
          <a:p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11:6-22)</a:t>
            </a:r>
          </a:p>
        </p:txBody>
      </p:sp>
    </p:spTree>
    <p:extLst>
      <p:ext uri="{BB962C8B-B14F-4D97-AF65-F5344CB8AC3E}">
        <p14:creationId xmlns:p14="http://schemas.microsoft.com/office/powerpoint/2010/main" val="40483252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“</a:t>
            </a:r>
            <a:r>
              <a:rPr lang="es-ES" sz="2800" baseline="30000" dirty="0"/>
              <a:t> </a:t>
            </a:r>
            <a:r>
              <a:rPr lang="es-ES" sz="2800" i="1" dirty="0" smtClean="0"/>
              <a:t>E </a:t>
            </a:r>
            <a:r>
              <a:rPr lang="es-ES" sz="2800" i="1" dirty="0"/>
              <a:t>hicieron saber esto a David, diciendo: Urías no ha descendido a su casa. Y dijo David a Urías: ¿No has venido de camino? ¿Por qué, pues, no descendiste a tu </a:t>
            </a:r>
            <a:r>
              <a:rPr lang="es-ES" sz="2800" i="1" dirty="0" smtClean="0"/>
              <a:t>casa?</a:t>
            </a:r>
            <a:r>
              <a:rPr lang="es-ES" sz="2800" i="1" baseline="30000" dirty="0"/>
              <a:t> </a:t>
            </a:r>
            <a:r>
              <a:rPr lang="es-ES" sz="2800" i="1" dirty="0"/>
              <a:t>Y Urías respondió a David: El arca e Israel y Judá están bajo tiendas, y mi señor </a:t>
            </a:r>
            <a:r>
              <a:rPr lang="es-ES" sz="2800" i="1" dirty="0" err="1"/>
              <a:t>Joab</a:t>
            </a:r>
            <a:r>
              <a:rPr lang="es-ES" sz="2800" i="1" dirty="0"/>
              <a:t>, y los siervos de mi señor, en el campo; ¿y había yo de entrar en mi casa para comer y beber, y a dormir con mi mujer? Por vida tuya, y por vida de tu alma, que yo no haré tal cosa</a:t>
            </a:r>
            <a:r>
              <a:rPr lang="es-ES" sz="2800" i="1" dirty="0" smtClean="0"/>
              <a:t>.”</a:t>
            </a:r>
            <a:endParaRPr lang="es-ES" sz="28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14314"/>
            <a:ext cx="8229599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2. Trasfondo</a:t>
            </a:r>
            <a:r>
              <a:rPr lang="es-PR" sz="3600" dirty="0"/>
              <a:t/>
            </a:r>
            <a:br>
              <a:rPr lang="es-PR" sz="3600" dirty="0"/>
            </a:br>
            <a:r>
              <a:rPr lang="es-PR" sz="3600" dirty="0"/>
              <a:t>	(2 Samuel 11:6-22)</a:t>
            </a:r>
            <a:endParaRPr lang="es-PR" sz="3600" dirty="0" smtClean="0"/>
          </a:p>
        </p:txBody>
      </p:sp>
    </p:spTree>
    <p:extLst>
      <p:ext uri="{BB962C8B-B14F-4D97-AF65-F5344CB8AC3E}">
        <p14:creationId xmlns:p14="http://schemas.microsoft.com/office/powerpoint/2010/main" val="1857697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067800" cy="4495800"/>
          </a:xfrm>
        </p:spPr>
        <p:txBody>
          <a:bodyPr/>
          <a:lstStyle/>
          <a:p>
            <a:r>
              <a:rPr lang="es-ES" sz="2800" i="1" dirty="0" smtClean="0"/>
              <a:t>    “Y </a:t>
            </a:r>
            <a:r>
              <a:rPr lang="es-ES" sz="2800" i="1" dirty="0"/>
              <a:t>David dijo a Urías: Quédate aquí aún hoy, y mañana te despacharé. Y se quedó Urías en Jerusalén aquel día y el siguiente. </a:t>
            </a:r>
            <a:r>
              <a:rPr lang="es-ES" sz="2800" i="1" dirty="0" smtClean="0"/>
              <a:t>Y </a:t>
            </a:r>
            <a:r>
              <a:rPr lang="es-ES" sz="2800" i="1" dirty="0"/>
              <a:t>David lo convidó a comer y a beber con él, hasta embriagarlo. Y él salió a la tarde a dormir en su cama con los siervos de su señor; mas no descendió a su casa. </a:t>
            </a:r>
            <a:r>
              <a:rPr lang="es-ES" sz="2800" i="1" dirty="0" smtClean="0"/>
              <a:t>Venida </a:t>
            </a:r>
            <a:r>
              <a:rPr lang="es-ES" sz="2800" i="1" dirty="0"/>
              <a:t>la mañana, escribió David a </a:t>
            </a:r>
            <a:r>
              <a:rPr lang="es-ES" sz="2800" i="1" dirty="0" err="1"/>
              <a:t>Joab</a:t>
            </a:r>
            <a:r>
              <a:rPr lang="es-ES" sz="2800" i="1" dirty="0"/>
              <a:t> una carta, la cual envió por mano de Urías. </a:t>
            </a:r>
            <a:r>
              <a:rPr lang="es-ES" sz="2800" i="1" dirty="0" smtClean="0"/>
              <a:t>Y </a:t>
            </a:r>
            <a:r>
              <a:rPr lang="es-ES" sz="2800" i="1" dirty="0"/>
              <a:t>escribió en la carta, diciendo: Poned a Urías al frente, en lo más recio de la batalla, y retiraos de él, para que sea herido y muera</a:t>
            </a:r>
            <a:r>
              <a:rPr lang="es-ES" sz="2800" i="1" dirty="0" smtClean="0"/>
              <a:t>.</a:t>
            </a:r>
            <a:r>
              <a:rPr lang="es-ES" sz="2800" dirty="0" smtClean="0"/>
              <a:t>”</a:t>
            </a:r>
            <a:endParaRPr lang="es-ES" sz="28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11:6-22)</a:t>
            </a:r>
          </a:p>
        </p:txBody>
      </p:sp>
    </p:spTree>
    <p:extLst>
      <p:ext uri="{BB962C8B-B14F-4D97-AF65-F5344CB8AC3E}">
        <p14:creationId xmlns:p14="http://schemas.microsoft.com/office/powerpoint/2010/main" val="3202999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“Así </a:t>
            </a:r>
            <a:r>
              <a:rPr lang="es-ES" sz="2800" i="1" dirty="0"/>
              <a:t>fue que cuando </a:t>
            </a:r>
            <a:r>
              <a:rPr lang="es-ES" sz="2800" i="1" dirty="0" err="1"/>
              <a:t>Joab</a:t>
            </a:r>
            <a:r>
              <a:rPr lang="es-ES" sz="2800" i="1" dirty="0"/>
              <a:t> sitió la ciudad, puso a Urías en el lugar donde sabía que estaban los hombres más </a:t>
            </a:r>
            <a:r>
              <a:rPr lang="es-ES" sz="2800" i="1" dirty="0" smtClean="0"/>
              <a:t>valientes. Y </a:t>
            </a:r>
            <a:r>
              <a:rPr lang="es-ES" sz="2800" i="1" dirty="0"/>
              <a:t>saliendo luego los de la ciudad, pelearon contra </a:t>
            </a:r>
            <a:r>
              <a:rPr lang="es-ES" sz="2800" i="1" dirty="0" err="1"/>
              <a:t>Joab</a:t>
            </a:r>
            <a:r>
              <a:rPr lang="es-ES" sz="2800" i="1" dirty="0"/>
              <a:t>, y cayeron algunos del ejército de los siervos de David; y murió también Urías heteo. </a:t>
            </a:r>
            <a:r>
              <a:rPr lang="es-ES" sz="2800" i="1" dirty="0" smtClean="0"/>
              <a:t>Entonces </a:t>
            </a:r>
            <a:r>
              <a:rPr lang="es-ES" sz="2800" i="1" dirty="0"/>
              <a:t>envió </a:t>
            </a:r>
            <a:r>
              <a:rPr lang="es-ES" sz="2800" i="1" dirty="0" err="1"/>
              <a:t>Joab</a:t>
            </a:r>
            <a:r>
              <a:rPr lang="es-ES" sz="2800" i="1" dirty="0"/>
              <a:t> e hizo saber a David todos los asuntos de la guerra. </a:t>
            </a:r>
            <a:r>
              <a:rPr lang="es-ES" sz="2800" i="1" dirty="0" smtClean="0"/>
              <a:t>Y </a:t>
            </a:r>
            <a:r>
              <a:rPr lang="es-ES" sz="2800" i="1" dirty="0"/>
              <a:t>mandó al mensajero, diciendo: Cuando acabes de contar al rey todos los asuntos de la guerra</a:t>
            </a:r>
            <a:r>
              <a:rPr lang="es-ES" sz="2800" i="1" dirty="0" smtClean="0"/>
              <a:t>,”</a:t>
            </a:r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11:6-22)</a:t>
            </a:r>
          </a:p>
        </p:txBody>
      </p:sp>
    </p:spTree>
    <p:extLst>
      <p:ext uri="{BB962C8B-B14F-4D97-AF65-F5344CB8AC3E}">
        <p14:creationId xmlns:p14="http://schemas.microsoft.com/office/powerpoint/2010/main" val="3688266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“si </a:t>
            </a:r>
            <a:r>
              <a:rPr lang="es-ES" sz="2800" i="1" dirty="0"/>
              <a:t>el rey comenzare a enojarse, y te dijere: ¿Por qué os acercasteis demasiado a la ciudad para combatir? ¿No sabíais lo que suelen arrojar desde el muro? </a:t>
            </a:r>
            <a:r>
              <a:rPr lang="es-ES" sz="2800" i="1" dirty="0" smtClean="0"/>
              <a:t>¿</a:t>
            </a:r>
            <a:r>
              <a:rPr lang="es-ES" sz="2800" i="1" dirty="0"/>
              <a:t>Quién hirió a </a:t>
            </a:r>
            <a:r>
              <a:rPr lang="es-ES" sz="2800" i="1" dirty="0" err="1"/>
              <a:t>Abimelec</a:t>
            </a:r>
            <a:r>
              <a:rPr lang="es-ES" sz="2800" i="1" dirty="0"/>
              <a:t> hijo de </a:t>
            </a:r>
            <a:r>
              <a:rPr lang="es-ES" sz="2800" i="1" dirty="0" err="1"/>
              <a:t>Jerobaal</a:t>
            </a:r>
            <a:r>
              <a:rPr lang="es-ES" sz="2800" i="1" dirty="0"/>
              <a:t>? ¿No echó una mujer del muro un pedazo de una rueda de molino, y murió en </a:t>
            </a:r>
            <a:r>
              <a:rPr lang="es-ES" sz="2800" i="1" dirty="0" err="1"/>
              <a:t>Tebes</a:t>
            </a:r>
            <a:r>
              <a:rPr lang="es-ES" sz="2800" i="1" dirty="0"/>
              <a:t>? ¿Por qué os acercasteis tanto al muro? Entonces tú le dirás: También tu siervo Urías heteo es muerto. </a:t>
            </a:r>
            <a:r>
              <a:rPr lang="es-ES" sz="2800" i="1" dirty="0" smtClean="0"/>
              <a:t>Fue </a:t>
            </a:r>
            <a:r>
              <a:rPr lang="es-ES" sz="2800" i="1" dirty="0"/>
              <a:t>el mensajero, y llegando, contó a David todo aquello a que </a:t>
            </a:r>
            <a:r>
              <a:rPr lang="es-ES" sz="2800" i="1" dirty="0" err="1"/>
              <a:t>Joab</a:t>
            </a:r>
            <a:r>
              <a:rPr lang="es-ES" sz="2800" i="1" dirty="0"/>
              <a:t> le había enviado</a:t>
            </a:r>
            <a:r>
              <a:rPr lang="es-ES" sz="2800" i="1" dirty="0" smtClean="0"/>
              <a:t>.”</a:t>
            </a:r>
            <a:endParaRPr lang="es-ES" sz="2800" i="1" dirty="0"/>
          </a:p>
          <a:p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11:6-22)</a:t>
            </a:r>
          </a:p>
        </p:txBody>
      </p:sp>
    </p:spTree>
    <p:extLst>
      <p:ext uri="{BB962C8B-B14F-4D97-AF65-F5344CB8AC3E}">
        <p14:creationId xmlns:p14="http://schemas.microsoft.com/office/powerpoint/2010/main" val="19838323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3914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  <a:buSzPct val="80000"/>
            </a:pPr>
            <a:r>
              <a:rPr lang="es-PR" sz="4000" dirty="0" smtClean="0"/>
              <a:t>2. El </a:t>
            </a:r>
            <a:r>
              <a:rPr lang="es-PR" sz="4000" dirty="0"/>
              <a:t>Remiendo con </a:t>
            </a:r>
            <a:r>
              <a:rPr lang="es-PR" sz="4000" dirty="0" err="1"/>
              <a:t>Betsabé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/>
              <a:t> (2 Samuel 11:23-27)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839119"/>
            <a:ext cx="5638800" cy="42291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-152400" y="2209800"/>
            <a:ext cx="9220200" cy="4495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sz="2800" i="1" dirty="0"/>
              <a:t>Y dijo el mensajero a David: Prevalecieron contra nosotros los hombres que salieron contra nosotros al campo, bien que nosotros les hicimos retroceder hasta la entrada de la puerta; </a:t>
            </a:r>
            <a:r>
              <a:rPr lang="es-ES" sz="2800" i="1" dirty="0" smtClean="0"/>
              <a:t>pero </a:t>
            </a:r>
            <a:r>
              <a:rPr lang="es-ES" sz="2800" i="1" dirty="0"/>
              <a:t>los flecheros tiraron contra tus siervos desde el muro, y murieron algunos de los siervos del rey; y murió también tu siervo Urías heteo. </a:t>
            </a:r>
            <a:r>
              <a:rPr lang="es-ES" sz="2800" i="1" dirty="0" smtClean="0"/>
              <a:t>Y </a:t>
            </a:r>
            <a:r>
              <a:rPr lang="es-ES" sz="2800" i="1" dirty="0"/>
              <a:t>David dijo al mensajero: Así dirás a </a:t>
            </a:r>
            <a:r>
              <a:rPr lang="es-ES" sz="2800" i="1" dirty="0" err="1"/>
              <a:t>Joab</a:t>
            </a:r>
            <a:r>
              <a:rPr lang="es-ES" sz="2800" i="1" dirty="0"/>
              <a:t>: No tengas pesar por esto, porque la espada consume, ora a uno, ora a otro; refuerza tu ataque contra la ciudad, hasta que la rindas. Y tú aliéntale</a:t>
            </a:r>
            <a:r>
              <a:rPr lang="es-ES" sz="2800" i="1" dirty="0" smtClean="0"/>
              <a:t>.”</a:t>
            </a:r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/>
              <a:t>La Caída de </a:t>
            </a:r>
            <a:r>
              <a:rPr lang="es-PR" sz="4000" dirty="0" err="1"/>
              <a:t>Betsabé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/>
              <a:t>(2 Samuel 11:1-5)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2025673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“</a:t>
            </a:r>
            <a:r>
              <a:rPr lang="es-ES" sz="2800" baseline="30000" dirty="0"/>
              <a:t> </a:t>
            </a:r>
            <a:r>
              <a:rPr lang="es-ES" sz="2800" i="1" dirty="0" smtClean="0"/>
              <a:t>Oyendo </a:t>
            </a:r>
            <a:r>
              <a:rPr lang="es-ES" sz="2800" i="1" dirty="0"/>
              <a:t>la mujer de Urías que su marido Urías era muerto, hizo duelo por su marido. </a:t>
            </a:r>
            <a:r>
              <a:rPr lang="es-ES" sz="2800" i="1" dirty="0" smtClean="0"/>
              <a:t>Y </a:t>
            </a:r>
            <a:r>
              <a:rPr lang="es-ES" sz="2800" i="1" dirty="0"/>
              <a:t>pasado el luto, envió David y la trajo a su casa; y fue ella su mujer, y le dio a luz un hijo. Mas esto que David había hecho, fue desagradable ante los ojos de Jehová</a:t>
            </a:r>
            <a:r>
              <a:rPr lang="es-ES" sz="2800" i="1" dirty="0" smtClean="0"/>
              <a:t>.”</a:t>
            </a:r>
            <a:endParaRPr lang="es-ES" sz="28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14314"/>
            <a:ext cx="8229599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3600" dirty="0" smtClean="0"/>
              <a:t>El Remiendo con </a:t>
            </a:r>
            <a:r>
              <a:rPr lang="es-PR" sz="3600" dirty="0" err="1" smtClean="0"/>
              <a:t>Betsabé</a:t>
            </a:r>
            <a:r>
              <a:rPr lang="es-PR" sz="3600" dirty="0"/>
              <a:t/>
            </a:r>
            <a:br>
              <a:rPr lang="es-PR" sz="3600" dirty="0"/>
            </a:br>
            <a:r>
              <a:rPr lang="es-PR" sz="3600" dirty="0"/>
              <a:t>(2 Samuel </a:t>
            </a:r>
            <a:r>
              <a:rPr lang="es-PR" sz="3600" dirty="0" smtClean="0"/>
              <a:t>11:23-27)</a:t>
            </a:r>
          </a:p>
        </p:txBody>
      </p:sp>
    </p:spTree>
    <p:extLst>
      <p:ext uri="{BB962C8B-B14F-4D97-AF65-F5344CB8AC3E}">
        <p14:creationId xmlns:p14="http://schemas.microsoft.com/office/powerpoint/2010/main" val="6157195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Samuel 12:1-8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Trasfondo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04800"/>
            <a:ext cx="5268381" cy="395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2482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09800"/>
            <a:ext cx="3733800" cy="3886200"/>
          </a:xfrm>
        </p:spPr>
        <p:txBody>
          <a:bodyPr/>
          <a:lstStyle/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2 Samuel 11:1-27 y 12:1-25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59" y="1981200"/>
            <a:ext cx="5029200" cy="37719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12:1-8)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017713"/>
            <a:ext cx="4611688" cy="4114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i="1" dirty="0"/>
              <a:t>Jehová envió a Natán a David; y viniendo a él, le dijo: Había dos hombres en una ciudad, el uno rico, y el otro </a:t>
            </a:r>
            <a:r>
              <a:rPr lang="es-ES" i="1" dirty="0" smtClean="0"/>
              <a:t>pobre. El </a:t>
            </a:r>
            <a:r>
              <a:rPr lang="es-ES" i="1" dirty="0"/>
              <a:t>rico tenía numerosas ovejas y vacas</a:t>
            </a:r>
            <a:r>
              <a:rPr lang="es-ES" i="1" dirty="0" smtClean="0"/>
              <a:t>;”</a:t>
            </a:r>
            <a:endParaRPr lang="es-ES" sz="2800" i="1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972" y="2646362"/>
            <a:ext cx="4193116" cy="3144837"/>
          </a:xfrm>
        </p:spPr>
      </p:pic>
    </p:spTree>
    <p:extLst>
      <p:ext uri="{BB962C8B-B14F-4D97-AF65-F5344CB8AC3E}">
        <p14:creationId xmlns:p14="http://schemas.microsoft.com/office/powerpoint/2010/main" val="18845376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12:1-8)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17172" y="2017713"/>
            <a:ext cx="4764088" cy="4114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i="1" dirty="0"/>
              <a:t>pero el pobre no tenía más que una sola </a:t>
            </a:r>
            <a:r>
              <a:rPr lang="es-ES" i="1" dirty="0" err="1"/>
              <a:t>corderita</a:t>
            </a:r>
            <a:r>
              <a:rPr lang="es-ES" i="1" dirty="0"/>
              <a:t>, que él había comprado y criado, y que había crecido con él y con sus hijos juntamente, comiendo de su bocado y bebiendo de su vaso, y durmiendo en su seno; y la tenía como a una hija</a:t>
            </a:r>
            <a:r>
              <a:rPr lang="es-ES" i="1" dirty="0" smtClean="0"/>
              <a:t>.”</a:t>
            </a:r>
            <a:endParaRPr lang="es-ES" sz="2800" i="1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pic>
        <p:nvPicPr>
          <p:cNvPr id="11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1972" y="2646362"/>
            <a:ext cx="4193116" cy="31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437995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12:1-8)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0" y="2074863"/>
            <a:ext cx="4992688" cy="4114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i="1" dirty="0"/>
              <a:t>Y vino uno de camino al hombre rico; y éste no quiso tomar de sus ovejas y de sus vacas, para guisar para el caminante que había venido a él, sino que tomó la oveja de aquel hombre pobre, y la preparó para aquel que había venido a él</a:t>
            </a:r>
            <a:r>
              <a:rPr lang="es-ES" dirty="0" smtClean="0"/>
              <a:t>.”</a:t>
            </a:r>
            <a:endParaRPr lang="es-ES" sz="2800" i="1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907" y="2514600"/>
            <a:ext cx="4154488" cy="3115866"/>
          </a:xfrm>
        </p:spPr>
      </p:pic>
    </p:spTree>
    <p:extLst>
      <p:ext uri="{BB962C8B-B14F-4D97-AF65-F5344CB8AC3E}">
        <p14:creationId xmlns:p14="http://schemas.microsoft.com/office/powerpoint/2010/main" val="1729611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12:1-8)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0" y="2017713"/>
            <a:ext cx="4992688" cy="4114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i="1" dirty="0" smtClean="0"/>
              <a:t>Entonces se encendió el furor de David en gran manera contra aquel hombre, y dijo a Natán: Vive Jehová, que el que tal hizo es digno de muerte. Y debe pagar la cordera con cuatro tantos, porque hizo tal cosa, y no tuvo misericordia.</a:t>
            </a:r>
            <a:r>
              <a:rPr lang="es-ES" dirty="0" smtClean="0"/>
              <a:t>”</a:t>
            </a:r>
          </a:p>
          <a:p>
            <a:endParaRPr lang="es-ES" sz="2800" i="1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776" y="2430660"/>
            <a:ext cx="4277519" cy="3208139"/>
          </a:xfrm>
        </p:spPr>
      </p:pic>
    </p:spTree>
    <p:extLst>
      <p:ext uri="{BB962C8B-B14F-4D97-AF65-F5344CB8AC3E}">
        <p14:creationId xmlns:p14="http://schemas.microsoft.com/office/powerpoint/2010/main" val="22073027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	Trasfondo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12:1-8)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-1" y="2017713"/>
            <a:ext cx="5060951" cy="4114800"/>
          </a:xfrm>
        </p:spPr>
        <p:txBody>
          <a:bodyPr/>
          <a:lstStyle/>
          <a:p>
            <a:r>
              <a:rPr lang="es-ES" sz="2400" i="1" dirty="0" smtClean="0"/>
              <a:t>    “</a:t>
            </a:r>
            <a:r>
              <a:rPr lang="es-ES" sz="2600" i="1" dirty="0"/>
              <a:t>Entonces dijo Natán a David: Tú eres aquel hombre. Así ha dicho Jehová, Dios de Israel: Yo te ungí por rey sobre Israel, y te libré de la mano de Saúl, </a:t>
            </a:r>
            <a:r>
              <a:rPr lang="es-ES" sz="2600" i="1" dirty="0" smtClean="0"/>
              <a:t>y </a:t>
            </a:r>
            <a:r>
              <a:rPr lang="es-ES" sz="2600" i="1" dirty="0"/>
              <a:t>te di la casa de tu señor, y las mujeres de tu señor en tu seno; además te di la casa de Israel y de Judá; y si esto fuera poco, te habría añadido mucho más</a:t>
            </a:r>
            <a:r>
              <a:rPr lang="es-ES" sz="2400" dirty="0" smtClean="0"/>
              <a:t>.”</a:t>
            </a:r>
            <a:endParaRPr lang="es-ES" sz="240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25" y="2473594"/>
            <a:ext cx="4220275" cy="3165206"/>
          </a:xfrm>
        </p:spPr>
      </p:pic>
    </p:spTree>
    <p:extLst>
      <p:ext uri="{BB962C8B-B14F-4D97-AF65-F5344CB8AC3E}">
        <p14:creationId xmlns:p14="http://schemas.microsoft.com/office/powerpoint/2010/main" val="36831691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La Consecuencia de </a:t>
            </a:r>
            <a:r>
              <a:rPr lang="es-PR" sz="3400" dirty="0" err="1" smtClean="0"/>
              <a:t>Betsabé</a:t>
            </a:r>
            <a:r>
              <a:rPr lang="es-PR" sz="3400" dirty="0" smtClean="0"/>
              <a:t/>
            </a:r>
            <a:br>
              <a:rPr lang="es-PR" sz="3400" dirty="0" smtClean="0"/>
            </a:br>
            <a:r>
              <a:rPr lang="es-PR" sz="3400" dirty="0" smtClean="0"/>
              <a:t>(2 Samuel 12:9-13)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84772"/>
            <a:ext cx="6288088" cy="4716066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sz="2800" i="1" dirty="0"/>
              <a:t>¿Por qué, pues, tuviste en poco la palabra de Jehová, haciendo lo malo delante de sus ojos? A Urías heteo heriste a espada, y tomaste por mujer a su mujer, y a él lo mataste con la espada de los hijos de </a:t>
            </a:r>
            <a:r>
              <a:rPr lang="es-ES" sz="2800" i="1" dirty="0" smtClean="0"/>
              <a:t>Amón. Por </a:t>
            </a:r>
            <a:r>
              <a:rPr lang="es-ES" sz="2800" i="1" dirty="0"/>
              <a:t>lo cual ahora no se apartará jamás de tu casa la espada, por cuanto me menospreciaste, y tomaste la mujer de Urías heteo para que fuese tu mujer</a:t>
            </a:r>
            <a:r>
              <a:rPr lang="es-ES" sz="2800" i="1" dirty="0" smtClean="0"/>
              <a:t>.”</a:t>
            </a:r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/>
              <a:t>La </a:t>
            </a:r>
            <a:r>
              <a:rPr lang="es-PR" sz="4000" dirty="0" smtClean="0"/>
              <a:t>Consecuencia </a:t>
            </a:r>
            <a:r>
              <a:rPr lang="es-PR" sz="4000" dirty="0"/>
              <a:t>de </a:t>
            </a:r>
            <a:r>
              <a:rPr lang="es-PR" sz="4000" dirty="0" err="1"/>
              <a:t>Betsabé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/>
              <a:t>(2 Samuel </a:t>
            </a:r>
            <a:r>
              <a:rPr lang="es-PR" sz="4000" dirty="0" smtClean="0"/>
              <a:t>12:9-13)</a:t>
            </a:r>
          </a:p>
        </p:txBody>
      </p:sp>
    </p:spTree>
    <p:extLst>
      <p:ext uri="{BB962C8B-B14F-4D97-AF65-F5344CB8AC3E}">
        <p14:creationId xmlns:p14="http://schemas.microsoft.com/office/powerpoint/2010/main" val="2986869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sz="2800" i="1" dirty="0"/>
              <a:t>Así ha dicho Jehová: He aquí yo haré levantar el mal sobre ti de tu misma casa, y tomaré tus mujeres delante de tus ojos, y las daré a tu prójimo, el cual yacerá con tus mujeres a la vista del sol. </a:t>
            </a:r>
            <a:r>
              <a:rPr lang="es-ES" sz="2800" i="1" dirty="0" smtClean="0"/>
              <a:t>Porque </a:t>
            </a:r>
            <a:r>
              <a:rPr lang="es-ES" sz="2800" i="1" dirty="0"/>
              <a:t>tú lo hiciste en secreto; mas yo haré esto delante de todo Israel y a pleno sol</a:t>
            </a:r>
            <a:r>
              <a:rPr lang="es-ES" sz="2800" i="1" dirty="0" smtClean="0"/>
              <a:t>.</a:t>
            </a:r>
            <a:r>
              <a:rPr lang="es-ES" sz="2800" i="1" baseline="30000" dirty="0"/>
              <a:t> </a:t>
            </a:r>
            <a:r>
              <a:rPr lang="es-ES" sz="2800" i="1" dirty="0"/>
              <a:t>Entonces dijo David a Natán: Pequé contra Jehová. Y Natán dijo a David: También Jehová ha remitido tu pecado; no morirás</a:t>
            </a:r>
            <a:r>
              <a:rPr lang="es-ES" sz="2800" dirty="0" smtClean="0"/>
              <a:t>.”</a:t>
            </a:r>
            <a:endParaRPr lang="es-ES" sz="28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/>
              <a:t>La </a:t>
            </a:r>
            <a:r>
              <a:rPr lang="es-PR" sz="4000" dirty="0" smtClean="0"/>
              <a:t>Consecuencia </a:t>
            </a:r>
            <a:r>
              <a:rPr lang="es-PR" sz="4000" dirty="0"/>
              <a:t>de </a:t>
            </a:r>
            <a:r>
              <a:rPr lang="es-PR" sz="4000" dirty="0" err="1"/>
              <a:t>Betsabé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/>
              <a:t>(2 Samuel </a:t>
            </a:r>
            <a:r>
              <a:rPr lang="es-PR" sz="4000" dirty="0" smtClean="0"/>
              <a:t>12:9-13)</a:t>
            </a:r>
          </a:p>
        </p:txBody>
      </p:sp>
    </p:spTree>
    <p:extLst>
      <p:ext uri="{BB962C8B-B14F-4D97-AF65-F5344CB8AC3E}">
        <p14:creationId xmlns:p14="http://schemas.microsoft.com/office/powerpoint/2010/main" val="2970708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4. La Restauración de </a:t>
            </a:r>
            <a:r>
              <a:rPr lang="es-PR" sz="3400" dirty="0" err="1" smtClean="0"/>
              <a:t>Betsabé</a:t>
            </a:r>
            <a:r>
              <a:rPr lang="es-PR" sz="3400" dirty="0" smtClean="0"/>
              <a:t/>
            </a:r>
            <a:br>
              <a:rPr lang="es-PR" sz="3400" dirty="0" smtClean="0"/>
            </a:br>
            <a:r>
              <a:rPr lang="es-PR" sz="3400" dirty="0" smtClean="0"/>
              <a:t>(2 Samuel 12: 14-25)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050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21880543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sz="2800" i="1" dirty="0"/>
              <a:t>Mas por cuanto con este asunto hiciste blasfemar a los enemigos de Jehová, el hijo que te ha nacido ciertamente morirá</a:t>
            </a:r>
            <a:r>
              <a:rPr lang="es-ES" sz="2800" i="1" dirty="0" smtClean="0"/>
              <a:t>.</a:t>
            </a:r>
            <a:r>
              <a:rPr lang="es-ES" sz="2800" i="1" baseline="30000" dirty="0"/>
              <a:t> </a:t>
            </a:r>
            <a:r>
              <a:rPr lang="es-ES" sz="2800" i="1" dirty="0"/>
              <a:t>Y Natán se volvió a su </a:t>
            </a:r>
            <a:r>
              <a:rPr lang="es-ES" sz="2800" i="1" dirty="0" smtClean="0"/>
              <a:t>casa. Y </a:t>
            </a:r>
            <a:r>
              <a:rPr lang="es-ES" sz="2800" i="1" dirty="0"/>
              <a:t>Jehová hirió al niño que la mujer de Urías había dado a David, y enfermó gravemente</a:t>
            </a:r>
            <a:r>
              <a:rPr lang="es-ES" sz="2800" i="1" dirty="0" smtClean="0"/>
              <a:t>.</a:t>
            </a:r>
            <a:r>
              <a:rPr lang="es-ES" sz="2800" i="1" baseline="30000" dirty="0"/>
              <a:t> </a:t>
            </a:r>
            <a:r>
              <a:rPr lang="es-ES" sz="2800" i="1" dirty="0"/>
              <a:t>Entonces David rogó a Dios por el niño; y ayunó David, y entró, y pasó la noche acostado en tierra. Y se levantaron los ancianos de su casa, y fueron a él para hacerlo levantar de la tierra; mas él no quiso, ni comió con ellos pan</a:t>
            </a:r>
            <a:r>
              <a:rPr lang="es-ES" sz="2800" i="1" dirty="0" smtClean="0"/>
              <a:t>.”</a:t>
            </a:r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 smtClean="0"/>
              <a:t>4. La Restauración de </a:t>
            </a:r>
            <a:r>
              <a:rPr lang="es-PR" sz="4000" dirty="0" err="1"/>
              <a:t>Betsabé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12:14-25)</a:t>
            </a:r>
          </a:p>
        </p:txBody>
      </p:sp>
    </p:spTree>
    <p:extLst>
      <p:ext uri="{BB962C8B-B14F-4D97-AF65-F5344CB8AC3E}">
        <p14:creationId xmlns:p14="http://schemas.microsoft.com/office/powerpoint/2010/main" val="10807719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1312" y="2133600"/>
            <a:ext cx="8345488" cy="4114800"/>
          </a:xfrm>
        </p:spPr>
        <p:txBody>
          <a:bodyPr/>
          <a:lstStyle/>
          <a:p>
            <a:r>
              <a:rPr lang="es-ES" i="1" dirty="0" smtClean="0"/>
              <a:t>“</a:t>
            </a:r>
            <a:r>
              <a:rPr lang="es-ES" i="1" baseline="30000" dirty="0"/>
              <a:t> </a:t>
            </a:r>
            <a:r>
              <a:rPr lang="es-ES" i="1" dirty="0"/>
              <a:t>Y consoló David a </a:t>
            </a:r>
            <a:r>
              <a:rPr lang="es-ES" i="1" dirty="0" err="1"/>
              <a:t>Betsabé</a:t>
            </a:r>
            <a:r>
              <a:rPr lang="es-ES" i="1" dirty="0"/>
              <a:t> su mujer, y llegándose a ella durmió con ella; y ella le dio a luz un hijo, y llamó su nombre Salomón, al cual amó Jehová, </a:t>
            </a:r>
            <a:r>
              <a:rPr lang="es-ES" i="1" dirty="0" smtClean="0"/>
              <a:t>y </a:t>
            </a:r>
            <a:r>
              <a:rPr lang="es-ES" i="1" dirty="0"/>
              <a:t>envió un mensaje por medio de Natán profeta; así llamó su nombre </a:t>
            </a:r>
            <a:r>
              <a:rPr lang="es-ES" i="1" dirty="0" err="1"/>
              <a:t>Jedidías</a:t>
            </a:r>
            <a:r>
              <a:rPr lang="es-ES" i="1" dirty="0" smtClean="0"/>
              <a:t>, </a:t>
            </a:r>
            <a:r>
              <a:rPr lang="es-ES" i="1" dirty="0"/>
              <a:t>a causa de Jehová</a:t>
            </a:r>
            <a:r>
              <a:rPr lang="es-ES" i="1" dirty="0" smtClean="0"/>
              <a:t>.” </a:t>
            </a:r>
            <a:r>
              <a:rPr lang="es-ES" dirty="0" smtClean="0">
                <a:solidFill>
                  <a:srgbClr val="FF0000"/>
                </a:solidFill>
              </a:rPr>
              <a:t>(2 Samuel 12:24-25)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sz="2800" i="1" dirty="0"/>
              <a:t>Y al séptimo día murió el niño; y temían los siervos de David hacerle saber que el niño había muerto, diciendo entre sí: Cuando el niño aún vivía, le hablábamos, y no quería oír nuestra voz; ¿cuánto más se afligirá si le decimos que el niño ha muerto? </a:t>
            </a:r>
            <a:r>
              <a:rPr lang="es-ES" sz="2800" i="1" dirty="0" smtClean="0"/>
              <a:t>Mas </a:t>
            </a:r>
            <a:r>
              <a:rPr lang="es-ES" sz="2800" i="1" dirty="0"/>
              <a:t>David, viendo a sus siervos hablar entre sí, entendió que el niño había muerto; por lo que dijo David a sus siervos: ¿Ha muerto el niño? Y ellos respondieron: Ha </a:t>
            </a:r>
            <a:r>
              <a:rPr lang="es-ES" sz="2800" i="1" dirty="0" smtClean="0"/>
              <a:t>muerto</a:t>
            </a:r>
            <a:r>
              <a:rPr lang="es-ES" sz="2800" dirty="0" smtClean="0"/>
              <a:t>.”</a:t>
            </a:r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/>
              <a:t>4. La Restauración de </a:t>
            </a:r>
            <a:r>
              <a:rPr lang="es-PR" sz="4000" dirty="0" err="1"/>
              <a:t>Betsabé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12:14-25)</a:t>
            </a:r>
          </a:p>
        </p:txBody>
      </p:sp>
    </p:spTree>
    <p:extLst>
      <p:ext uri="{BB962C8B-B14F-4D97-AF65-F5344CB8AC3E}">
        <p14:creationId xmlns:p14="http://schemas.microsoft.com/office/powerpoint/2010/main" val="1315083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sz="2800" baseline="30000" dirty="0"/>
              <a:t> </a:t>
            </a:r>
            <a:r>
              <a:rPr lang="es-ES" sz="2800" i="1" dirty="0"/>
              <a:t>Entonces David se levantó de la tierra, y se lavó y se ungió, y cambió sus ropas, y entró a la casa de Jehová, y adoró. Después vino a su casa, y pidió, y le pusieron pan, y comió. </a:t>
            </a:r>
            <a:r>
              <a:rPr lang="es-ES" sz="2800" i="1" dirty="0" smtClean="0"/>
              <a:t>Y </a:t>
            </a:r>
            <a:r>
              <a:rPr lang="es-ES" sz="2800" i="1" dirty="0"/>
              <a:t>le dijeron sus siervos: ¿Qué es esto que has hecho? Por el niño, viviendo aún, ayunabas y llorabas; y muerto él, te levantaste y comiste pan. Y él respondió: Viviendo aún el niño, yo ayunaba y lloraba, diciendo: ¿Quién sabe si Dios tendrá compasión de mí, y vivirá el niño</a:t>
            </a:r>
            <a:r>
              <a:rPr lang="es-ES" sz="2800" i="1" dirty="0" smtClean="0"/>
              <a:t>?”</a:t>
            </a:r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4000" dirty="0"/>
              <a:t>4. La Restauración de </a:t>
            </a:r>
            <a:r>
              <a:rPr lang="es-PR" sz="4000" dirty="0" err="1"/>
              <a:t>Betsabé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 smtClean="0"/>
              <a:t>	(</a:t>
            </a:r>
            <a:r>
              <a:rPr lang="es-PR" sz="4000" dirty="0"/>
              <a:t>2 Samuel </a:t>
            </a:r>
            <a:r>
              <a:rPr lang="es-PR" sz="4000" dirty="0" smtClean="0"/>
              <a:t>12:14-25)</a:t>
            </a:r>
          </a:p>
        </p:txBody>
      </p:sp>
    </p:spTree>
    <p:extLst>
      <p:ext uri="{BB962C8B-B14F-4D97-AF65-F5344CB8AC3E}">
        <p14:creationId xmlns:p14="http://schemas.microsoft.com/office/powerpoint/2010/main" val="15991261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915400" cy="4495800"/>
          </a:xfrm>
        </p:spPr>
        <p:txBody>
          <a:bodyPr/>
          <a:lstStyle/>
          <a:p>
            <a:r>
              <a:rPr lang="es-ES" i="1" dirty="0" smtClean="0"/>
              <a:t>“</a:t>
            </a:r>
            <a:r>
              <a:rPr lang="es-ES" baseline="30000" dirty="0"/>
              <a:t> </a:t>
            </a:r>
            <a:r>
              <a:rPr lang="es-ES" i="1" dirty="0" smtClean="0"/>
              <a:t>Mas </a:t>
            </a:r>
            <a:r>
              <a:rPr lang="es-ES" i="1" dirty="0"/>
              <a:t>ahora que ha muerto, ¿para qué he de ayunar? ¿Podré yo hacerle volver? Yo voy a él, mas él no volverá a mí</a:t>
            </a:r>
            <a:r>
              <a:rPr lang="es-ES" i="1" dirty="0" smtClean="0"/>
              <a:t>.</a:t>
            </a:r>
            <a:r>
              <a:rPr lang="es-ES" i="1" baseline="30000" dirty="0"/>
              <a:t> </a:t>
            </a:r>
            <a:r>
              <a:rPr lang="es-ES" i="1" dirty="0"/>
              <a:t>Y consoló David a </a:t>
            </a:r>
            <a:r>
              <a:rPr lang="es-ES" i="1" dirty="0" err="1"/>
              <a:t>Betsabé</a:t>
            </a:r>
            <a:r>
              <a:rPr lang="es-ES" i="1" dirty="0"/>
              <a:t> su mujer, y llegándose a ella durmió con ella; y ella le dio a luz un hijo, y llamó su nombre Salomón, al cual amó </a:t>
            </a:r>
            <a:r>
              <a:rPr lang="es-ES" i="1" dirty="0" smtClean="0"/>
              <a:t>Jehová, y </a:t>
            </a:r>
            <a:r>
              <a:rPr lang="es-ES" i="1" dirty="0"/>
              <a:t>envió un mensaje por medio de Natán profeta; así llamó su nombre </a:t>
            </a:r>
            <a:r>
              <a:rPr lang="es-ES" i="1" dirty="0" err="1"/>
              <a:t>Jedidías</a:t>
            </a:r>
            <a:r>
              <a:rPr lang="es-ES" i="1" dirty="0" smtClean="0"/>
              <a:t>, </a:t>
            </a:r>
            <a:r>
              <a:rPr lang="es-ES" i="1" dirty="0"/>
              <a:t>a causa de </a:t>
            </a:r>
            <a:r>
              <a:rPr lang="es-ES" i="1" dirty="0" smtClean="0"/>
              <a:t>Jehová.”</a:t>
            </a:r>
            <a:endParaRPr lang="es-ES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14314"/>
            <a:ext cx="8229599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4. La </a:t>
            </a:r>
            <a:r>
              <a:rPr lang="es-PR" sz="3600" dirty="0"/>
              <a:t>Restauración de </a:t>
            </a:r>
            <a:r>
              <a:rPr lang="es-PR" sz="3600" dirty="0" err="1"/>
              <a:t>Betsabé</a:t>
            </a:r>
            <a:r>
              <a:rPr lang="es-PR" sz="3600" dirty="0"/>
              <a:t/>
            </a:r>
            <a:br>
              <a:rPr lang="es-PR" sz="3600" dirty="0"/>
            </a:br>
            <a:r>
              <a:rPr lang="es-PR" sz="3600" dirty="0" smtClean="0"/>
              <a:t>	(</a:t>
            </a:r>
            <a:r>
              <a:rPr lang="es-PR" sz="3600" dirty="0"/>
              <a:t>2 Samuel 11:1-5)</a:t>
            </a:r>
            <a:endParaRPr lang="es-PR" sz="3600" dirty="0" smtClean="0"/>
          </a:p>
        </p:txBody>
      </p:sp>
    </p:spTree>
    <p:extLst>
      <p:ext uri="{BB962C8B-B14F-4D97-AF65-F5344CB8AC3E}">
        <p14:creationId xmlns:p14="http://schemas.microsoft.com/office/powerpoint/2010/main" val="38778069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91600" cy="4724400"/>
          </a:xfrm>
        </p:spPr>
        <p:txBody>
          <a:bodyPr/>
          <a:lstStyle/>
          <a:p>
            <a:r>
              <a:rPr lang="es-ES" sz="2800" dirty="0" smtClean="0"/>
              <a:t>¿Bajo qué circunstancias vio David a </a:t>
            </a:r>
            <a:r>
              <a:rPr lang="es-ES" sz="2800" dirty="0" err="1" smtClean="0"/>
              <a:t>Betsabé</a:t>
            </a:r>
            <a:r>
              <a:rPr lang="es-ES" sz="2800" dirty="0" smtClean="0"/>
              <a:t> por primera vez?</a:t>
            </a:r>
          </a:p>
          <a:p>
            <a:r>
              <a:rPr lang="es-ES" sz="2800" dirty="0" smtClean="0"/>
              <a:t>¿Qué responsabilidad tuvo </a:t>
            </a:r>
            <a:r>
              <a:rPr lang="es-ES" sz="2800" dirty="0" err="1" smtClean="0"/>
              <a:t>Betsabé</a:t>
            </a:r>
            <a:r>
              <a:rPr lang="es-ES" sz="2800" dirty="0" smtClean="0"/>
              <a:t> en este incidente?</a:t>
            </a:r>
          </a:p>
          <a:p>
            <a:r>
              <a:rPr lang="es-ES" sz="2800" dirty="0" smtClean="0"/>
              <a:t>David tramó dos planes para tratar de esconder su pecado. ¿Cómo y por qué fracasaron los proyectos de David?</a:t>
            </a:r>
          </a:p>
          <a:p>
            <a:r>
              <a:rPr lang="es-ES" sz="2800" dirty="0" smtClean="0"/>
              <a:t>¿Cómo creen que se sintió </a:t>
            </a:r>
            <a:r>
              <a:rPr lang="es-ES" sz="2800" dirty="0" err="1" smtClean="0"/>
              <a:t>Betsabé</a:t>
            </a:r>
            <a:r>
              <a:rPr lang="es-ES" sz="2800" dirty="0" smtClean="0"/>
              <a:t> cuando descubrió que estaba embarazada de un hijo de David? ¿Por qué se lo hizo saber inmediatamente?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7181"/>
            <a:ext cx="76200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Repasemos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i="1" smtClean="0"/>
              <a:pPr/>
              <a:t>34</a:t>
            </a:fld>
            <a:endParaRPr lang="en-US" i="1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i="1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 i="1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i="1" dirty="0" smtClean="0">
                <a:solidFill>
                  <a:srgbClr val="000000"/>
                </a:solidFill>
              </a:rPr>
              <a:t> </a:t>
            </a:r>
            <a:endParaRPr lang="es-PR" i="1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763000" cy="4572000"/>
          </a:xfrm>
        </p:spPr>
        <p:txBody>
          <a:bodyPr/>
          <a:lstStyle/>
          <a:p>
            <a:r>
              <a:rPr lang="es-ES" sz="2800" dirty="0"/>
              <a:t>Qué consecuencias tuvieron que enfrentar David y </a:t>
            </a:r>
            <a:r>
              <a:rPr lang="es-ES" sz="2800" dirty="0" err="1"/>
              <a:t>Betsabé</a:t>
            </a:r>
            <a:r>
              <a:rPr lang="es-ES" sz="2800" dirty="0" smtClean="0"/>
              <a:t>?</a:t>
            </a:r>
          </a:p>
          <a:p>
            <a:r>
              <a:rPr lang="es-ES" sz="2800" dirty="0" smtClean="0"/>
              <a:t>¿Cómo les parece que </a:t>
            </a:r>
            <a:r>
              <a:rPr lang="es-ES" sz="2800" dirty="0" err="1" smtClean="0"/>
              <a:t>Betsabé</a:t>
            </a:r>
            <a:r>
              <a:rPr lang="es-ES" sz="2800" dirty="0" smtClean="0"/>
              <a:t> se sentía y qué hacía mientras su hijo estaba enfermo y cuando murió? ¿Por qué creen que la Biblia se concentra en la reacción de David y no en la de ella?</a:t>
            </a:r>
          </a:p>
          <a:p>
            <a:pPr marL="0" indent="0">
              <a:buNone/>
            </a:pPr>
            <a:endParaRPr lang="es-ES" sz="28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45281"/>
            <a:ext cx="76962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/>
              <a:t>Repasemos</a:t>
            </a:r>
            <a:endParaRPr lang="es-PR" sz="3400" dirty="0" smtClean="0"/>
          </a:p>
        </p:txBody>
      </p:sp>
    </p:spTree>
    <p:extLst>
      <p:ext uri="{BB962C8B-B14F-4D97-AF65-F5344CB8AC3E}">
        <p14:creationId xmlns:p14="http://schemas.microsoft.com/office/powerpoint/2010/main" val="19849419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Promesas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Escrituras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Éxodo</a:t>
            </a:r>
            <a:r>
              <a:rPr lang="en-US" dirty="0" smtClean="0"/>
              <a:t> 34:6-7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" y="2174874"/>
            <a:ext cx="4344989" cy="4378325"/>
          </a:xfrm>
        </p:spPr>
        <p:txBody>
          <a:bodyPr/>
          <a:lstStyle/>
          <a:p>
            <a:r>
              <a:rPr lang="es-ES" dirty="0" smtClean="0"/>
              <a:t>“</a:t>
            </a:r>
            <a:r>
              <a:rPr lang="es-ES" sz="2000" i="1" dirty="0" smtClean="0"/>
              <a:t>pasando </a:t>
            </a:r>
            <a:r>
              <a:rPr lang="es-ES" sz="2000" i="1" dirty="0"/>
              <a:t>Jehová por delante de él, proclamó: </a:t>
            </a:r>
            <a:r>
              <a:rPr lang="es-ES" sz="2000" i="1" dirty="0" smtClean="0"/>
              <a:t>¡Jehová</a:t>
            </a:r>
            <a:r>
              <a:rPr lang="es-ES" sz="2000" i="1" dirty="0"/>
              <a:t>! </a:t>
            </a:r>
            <a:r>
              <a:rPr lang="es-ES" sz="2000" i="1" dirty="0" smtClean="0"/>
              <a:t>¡Jehová</a:t>
            </a:r>
            <a:r>
              <a:rPr lang="es-ES" sz="2000" i="1" dirty="0"/>
              <a:t>! fuerte, misericordioso y piadoso; tardo para la ira, y grande en misericordia y verdad; </a:t>
            </a:r>
            <a:r>
              <a:rPr lang="es-ES" sz="2000" i="1" baseline="30000" dirty="0"/>
              <a:t> </a:t>
            </a:r>
            <a:r>
              <a:rPr lang="es-ES" sz="2000" i="1" dirty="0"/>
              <a:t>que guarda misericordia a millares, que perdona la iniquidad, la rebelión y el pecado, y que de ningún modo tendrá por inocente al malvado; que visita la iniquidad de los padres sobre los hijos y sobre los hijos de los hijos, hasta la tercera y cuarta generación</a:t>
            </a:r>
            <a:r>
              <a:rPr lang="es-ES" sz="2000" i="1" dirty="0" smtClean="0"/>
              <a:t>.” </a:t>
            </a:r>
            <a:endParaRPr lang="es-ES" sz="2000" i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2 </a:t>
            </a:r>
            <a:r>
              <a:rPr lang="en-US" dirty="0" err="1" smtClean="0"/>
              <a:t>Crónicas</a:t>
            </a:r>
            <a:r>
              <a:rPr lang="en-US" dirty="0" smtClean="0"/>
              <a:t> 7:14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" dirty="0" smtClean="0"/>
              <a:t>“</a:t>
            </a:r>
            <a:r>
              <a:rPr lang="es-ES" i="1" dirty="0" smtClean="0"/>
              <a:t>si </a:t>
            </a:r>
            <a:r>
              <a:rPr lang="es-ES" i="1" dirty="0"/>
              <a:t>se humillare mi pueblo, sobre el cual mi nombre es invocado, y oraren, y buscaren mi rostro, y se convirtieren de sus malos caminos; entonces yo oiré desde los cielos, y perdonaré sus pecados, y sanaré su tierra</a:t>
            </a:r>
            <a:r>
              <a:rPr lang="es-ES" i="1" dirty="0" smtClean="0"/>
              <a:t>.”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78626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Promesas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Escrituras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Salmo</a:t>
            </a:r>
            <a:r>
              <a:rPr lang="en-US" dirty="0" smtClean="0"/>
              <a:t> 25:11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i="1" dirty="0" smtClean="0"/>
              <a:t>“Por </a:t>
            </a:r>
            <a:r>
              <a:rPr lang="es-ES" i="1" dirty="0"/>
              <a:t>amor de tu nombre, oh Jehová,</a:t>
            </a:r>
            <a:br>
              <a:rPr lang="es-ES" i="1" dirty="0"/>
            </a:br>
            <a:r>
              <a:rPr lang="es-ES" i="1" dirty="0"/>
              <a:t>Perdonarás también mi pecado, que es grande</a:t>
            </a:r>
            <a:r>
              <a:rPr lang="es-ES" i="1" dirty="0" smtClean="0"/>
              <a:t>.”</a:t>
            </a:r>
            <a:endParaRPr lang="en-US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err="1" smtClean="0"/>
              <a:t>Hebreos</a:t>
            </a:r>
            <a:r>
              <a:rPr lang="en-US" dirty="0" smtClean="0"/>
              <a:t> 8:12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" i="1" dirty="0" smtClean="0"/>
              <a:t>“Porque </a:t>
            </a:r>
            <a:r>
              <a:rPr lang="es-ES" i="1" dirty="0"/>
              <a:t>seré propicio a sus injusticias,</a:t>
            </a:r>
            <a:br>
              <a:rPr lang="es-ES" i="1" dirty="0"/>
            </a:br>
            <a:r>
              <a:rPr lang="es-ES" i="1" dirty="0"/>
              <a:t>Y nunca más me acordaré de sus pecados y de sus iniquidades</a:t>
            </a:r>
            <a:r>
              <a:rPr lang="es-ES" i="1" dirty="0" smtClean="0"/>
              <a:t>.”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62457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229600" cy="4419600"/>
          </a:xfrm>
        </p:spPr>
        <p:txBody>
          <a:bodyPr/>
          <a:lstStyle/>
          <a:p>
            <a:pPr>
              <a:spcAft>
                <a:spcPts val="1200"/>
              </a:spcAft>
              <a:buFontTx/>
              <a:buChar char="-"/>
            </a:pPr>
            <a:r>
              <a:rPr lang="es-ES" sz="2600" dirty="0" smtClean="0"/>
              <a:t>En la historia de </a:t>
            </a:r>
            <a:r>
              <a:rPr lang="es-ES" sz="2600" dirty="0" err="1" smtClean="0"/>
              <a:t>Betsabé</a:t>
            </a:r>
            <a:r>
              <a:rPr lang="es-ES" sz="2600" dirty="0" smtClean="0"/>
              <a:t> vemos</a:t>
            </a:r>
          </a:p>
          <a:p>
            <a:pPr lvl="1">
              <a:spcAft>
                <a:spcPts val="1200"/>
              </a:spcAft>
              <a:buFontTx/>
              <a:buChar char="-"/>
            </a:pPr>
            <a:r>
              <a:rPr lang="es-ES" sz="2200" dirty="0" smtClean="0"/>
              <a:t>Los estatutos de Dios son aplicables para todos</a:t>
            </a:r>
          </a:p>
          <a:p>
            <a:pPr lvl="1">
              <a:spcAft>
                <a:spcPts val="1200"/>
              </a:spcAft>
              <a:buFontTx/>
              <a:buChar char="-"/>
            </a:pPr>
            <a:r>
              <a:rPr lang="es-ES" sz="2200" dirty="0" smtClean="0"/>
              <a:t>La justicia de Dios siempre se cumplirá.</a:t>
            </a:r>
          </a:p>
          <a:p>
            <a:pPr lvl="1">
              <a:spcAft>
                <a:spcPts val="1200"/>
              </a:spcAft>
              <a:buFontTx/>
              <a:buChar char="-"/>
            </a:pPr>
            <a:r>
              <a:rPr lang="es-ES" sz="2200" dirty="0" smtClean="0"/>
              <a:t>Dios demuestra Su amor y misericordia y perdona al que se arrepiente.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Aplicaciones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2201" y="2085908"/>
            <a:ext cx="4316599" cy="4419600"/>
          </a:xfrm>
        </p:spPr>
        <p:txBody>
          <a:bodyPr/>
          <a:lstStyle/>
          <a:p>
            <a:pPr>
              <a:spcAft>
                <a:spcPts val="1200"/>
              </a:spcAft>
              <a:buFontTx/>
              <a:buChar char="-"/>
            </a:pPr>
            <a:r>
              <a:rPr lang="es-ES" sz="2600" dirty="0" smtClean="0"/>
              <a:t>De ella podemos aprender a:</a:t>
            </a:r>
          </a:p>
          <a:p>
            <a:pPr lvl="1">
              <a:spcAft>
                <a:spcPts val="1200"/>
              </a:spcAft>
              <a:buFontTx/>
              <a:buChar char="-"/>
            </a:pPr>
            <a:r>
              <a:rPr lang="es-ES" sz="2200" dirty="0" smtClean="0"/>
              <a:t>Vivir sometidas a un líder.</a:t>
            </a:r>
          </a:p>
          <a:p>
            <a:pPr lvl="1">
              <a:spcAft>
                <a:spcPts val="1200"/>
              </a:spcAft>
              <a:buFontTx/>
              <a:buChar char="-"/>
            </a:pPr>
            <a:r>
              <a:rPr lang="es-ES" sz="2200" dirty="0" smtClean="0"/>
              <a:t>Mantener la mirada puesta hacia el futuro.</a:t>
            </a:r>
          </a:p>
          <a:p>
            <a:pPr lvl="1">
              <a:spcAft>
                <a:spcPts val="1200"/>
              </a:spcAft>
              <a:buFontTx/>
              <a:buChar char="-"/>
            </a:pPr>
            <a:r>
              <a:rPr lang="es-ES" sz="2200" dirty="0" smtClean="0"/>
              <a:t>Criar nuestros hijos en la verdad.</a:t>
            </a:r>
          </a:p>
          <a:p>
            <a:pPr lvl="1">
              <a:spcAft>
                <a:spcPts val="1200"/>
              </a:spcAft>
              <a:buFontTx/>
              <a:buChar char="-"/>
            </a:pPr>
            <a:r>
              <a:rPr lang="es-ES" sz="2200" dirty="0" smtClean="0"/>
              <a:t>Mantener la modestia y la decencia.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Aplicaciones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277145"/>
            <a:ext cx="4888606" cy="366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049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286000"/>
            <a:ext cx="8534400" cy="4267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i="1" dirty="0" smtClean="0"/>
              <a:t>Reina Valera Revisada (1960)</a:t>
            </a:r>
            <a:r>
              <a:rPr lang="es-ES" sz="2000" dirty="0" smtClean="0"/>
              <a:t>. 1998. Miami: Sociedades Bı́blicas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Priddy</a:t>
            </a:r>
            <a:r>
              <a:rPr lang="es-ES" sz="2000" dirty="0" smtClean="0"/>
              <a:t>, Eunice. </a:t>
            </a:r>
            <a:r>
              <a:rPr lang="es-ES" sz="2000" i="1" dirty="0" smtClean="0"/>
              <a:t>Extraordinarias mujeres de la Biblia.</a:t>
            </a:r>
            <a:r>
              <a:rPr lang="es-ES" sz="2000" dirty="0" smtClean="0"/>
              <a:t> Grand Rapids, Michigan: Editorial Portavoz, 2001.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Spangler</a:t>
            </a:r>
            <a:r>
              <a:rPr lang="es-ES" sz="2000" dirty="0" smtClean="0"/>
              <a:t>, Ann y </a:t>
            </a:r>
            <a:r>
              <a:rPr lang="es-ES" sz="2000" dirty="0" err="1" smtClean="0"/>
              <a:t>Syswerda</a:t>
            </a:r>
            <a:r>
              <a:rPr lang="es-ES" sz="2000" dirty="0" smtClean="0"/>
              <a:t>, Jean E. </a:t>
            </a:r>
            <a:r>
              <a:rPr lang="es-ES" sz="2000" i="1" dirty="0" smtClean="0"/>
              <a:t>Mujeres de la Biblia</a:t>
            </a:r>
            <a:r>
              <a:rPr lang="es-ES" sz="2000" dirty="0" smtClean="0"/>
              <a:t>. Miami, Florida: Editorial Vida, 2008.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smtClean="0">
                <a:latin typeface="Candara" pitchFamily="34" charset="0"/>
                <a:hlinkClick r:id="rId3"/>
              </a:rPr>
              <a:t>http://www.dsmedia.org/resources/illustrations/sweet-publishing/</a:t>
            </a:r>
            <a:r>
              <a:rPr lang="es-ES" sz="2000" dirty="0" smtClean="0">
                <a:latin typeface="Candara" pitchFamily="34" charset="0"/>
              </a:rPr>
              <a:t>  (imágenes bíblicas).</a:t>
            </a:r>
            <a:endParaRPr lang="en-US" sz="2000" dirty="0" smtClean="0">
              <a:latin typeface="Candara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76438"/>
            <a:ext cx="83058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Caída de </a:t>
            </a:r>
            <a:r>
              <a:rPr lang="es-PR" sz="3600" dirty="0" err="1" smtClean="0"/>
              <a:t>Betsabé</a:t>
            </a:r>
            <a:endParaRPr lang="es-PR" sz="3600" dirty="0" smtClean="0"/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 (</a:t>
            </a:r>
            <a:r>
              <a:rPr lang="es-PR" dirty="0" smtClean="0">
                <a:solidFill>
                  <a:schemeClr val="tx2"/>
                </a:solidFill>
              </a:rPr>
              <a:t>2 Samuel 11:1-5</a:t>
            </a:r>
            <a:r>
              <a:rPr lang="es-PR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El Remiendo con </a:t>
            </a:r>
            <a:r>
              <a:rPr lang="es-PR" sz="3600" dirty="0" err="1" smtClean="0"/>
              <a:t>Betsabé</a:t>
            </a:r>
            <a:endParaRPr lang="es-PR" sz="3600" dirty="0"/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 (</a:t>
            </a:r>
            <a:r>
              <a:rPr lang="es-PR" dirty="0" smtClean="0">
                <a:solidFill>
                  <a:schemeClr val="tx2"/>
                </a:solidFill>
              </a:rPr>
              <a:t>2 Samuel 11:23-27</a:t>
            </a:r>
            <a:r>
              <a:rPr lang="es-PR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Consecuencia de </a:t>
            </a:r>
            <a:r>
              <a:rPr lang="es-PR" sz="3600" dirty="0" err="1" smtClean="0"/>
              <a:t>Betsabé</a:t>
            </a:r>
            <a:endParaRPr lang="es-PR" sz="3600" dirty="0" smtClean="0"/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 smtClean="0">
                <a:solidFill>
                  <a:schemeClr val="tx2"/>
                </a:solidFill>
              </a:rPr>
              <a:t>Jueces 4:14-16</a:t>
            </a:r>
            <a:r>
              <a:rPr lang="es-PR" dirty="0" smtClean="0"/>
              <a:t>). 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Restauración de </a:t>
            </a:r>
            <a:r>
              <a:rPr lang="es-PR" sz="3600" dirty="0" err="1" smtClean="0"/>
              <a:t>Betsabé</a:t>
            </a:r>
            <a:endParaRPr lang="es-PR" sz="3600" dirty="0"/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/>
              <a:t>(</a:t>
            </a:r>
            <a:r>
              <a:rPr lang="es-PR" dirty="0" smtClean="0">
                <a:solidFill>
                  <a:schemeClr val="tx2">
                    <a:lumMod val="75000"/>
                  </a:schemeClr>
                </a:solidFill>
              </a:rPr>
              <a:t>2 Samuel 12:14-25</a:t>
            </a:r>
            <a:r>
              <a:rPr lang="es-PR" dirty="0" smtClean="0"/>
              <a:t>)</a:t>
            </a:r>
            <a:endParaRPr lang="es-PR" dirty="0"/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endParaRPr lang="es-PR" sz="36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40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152400"/>
            <a:ext cx="7772400" cy="650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2334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La Caída de </a:t>
            </a:r>
            <a:r>
              <a:rPr lang="es-PR" sz="4000" dirty="0" err="1" smtClean="0"/>
              <a:t>Betsabé</a:t>
            </a:r>
            <a:r>
              <a:rPr lang="es-PR" sz="4000" dirty="0" smtClean="0"/>
              <a:t/>
            </a:r>
            <a:br>
              <a:rPr lang="es-PR" sz="4000" dirty="0" smtClean="0"/>
            </a:br>
            <a:r>
              <a:rPr lang="es-PR" sz="4000" dirty="0" smtClean="0"/>
              <a:t>(2 Samuel 11:1-5)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45519"/>
            <a:ext cx="6211888" cy="4658916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915400" cy="4495800"/>
          </a:xfrm>
        </p:spPr>
        <p:txBody>
          <a:bodyPr/>
          <a:lstStyle/>
          <a:p>
            <a:r>
              <a:rPr lang="es-ES" sz="2800" i="1" dirty="0" smtClean="0"/>
              <a:t>    “</a:t>
            </a:r>
            <a:r>
              <a:rPr lang="es-ES" sz="2800" i="1" dirty="0"/>
              <a:t>Aconteció al año siguiente, en el tiempo que salen los reyes a la guerra, que David envió a </a:t>
            </a:r>
            <a:r>
              <a:rPr lang="es-ES" sz="2800" i="1" dirty="0" err="1"/>
              <a:t>Joab</a:t>
            </a:r>
            <a:r>
              <a:rPr lang="es-ES" sz="2800" i="1" dirty="0"/>
              <a:t>, y con él a sus siervos y a todo Israel, y destruyeron a los amonitas, y sitiaron a </a:t>
            </a:r>
            <a:r>
              <a:rPr lang="es-ES" sz="2800" i="1" dirty="0" err="1"/>
              <a:t>Rabá</a:t>
            </a:r>
            <a:r>
              <a:rPr lang="es-ES" sz="2800" i="1" dirty="0"/>
              <a:t>; pero David se quedó en Jerusalén. </a:t>
            </a:r>
            <a:r>
              <a:rPr lang="es-ES" sz="2800" i="1" dirty="0" smtClean="0"/>
              <a:t>Y </a:t>
            </a:r>
            <a:r>
              <a:rPr lang="es-ES" sz="2800" i="1" dirty="0"/>
              <a:t>sucedió un día, al caer la tarde, que se levantó David de su lecho y se paseaba sobre el terrado de la casa real; y vio desde el terrado a una mujer que se estaba bañando, la cual era muy hermosa</a:t>
            </a:r>
            <a:r>
              <a:rPr lang="es-ES" sz="2800" i="1" dirty="0" smtClean="0"/>
              <a:t>.”</a:t>
            </a:r>
            <a:endParaRPr lang="es-ES" sz="28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0513"/>
            <a:ext cx="8458200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/>
              <a:t>La Caída de </a:t>
            </a:r>
            <a:r>
              <a:rPr lang="es-PR" sz="4000" dirty="0" err="1"/>
              <a:t>Betsabé</a:t>
            </a:r>
            <a:r>
              <a:rPr lang="es-PR" sz="4000" dirty="0"/>
              <a:t/>
            </a:r>
            <a:br>
              <a:rPr lang="es-PR" sz="4000" dirty="0"/>
            </a:br>
            <a:r>
              <a:rPr lang="es-PR" sz="4000" dirty="0"/>
              <a:t>(2 Samuel 11:1-5)</a:t>
            </a:r>
            <a:endParaRPr lang="es-PR" sz="40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915400" cy="4495800"/>
          </a:xfrm>
        </p:spPr>
        <p:txBody>
          <a:bodyPr/>
          <a:lstStyle/>
          <a:p>
            <a:r>
              <a:rPr lang="es-ES" i="1" dirty="0" smtClean="0"/>
              <a:t>“</a:t>
            </a:r>
            <a:r>
              <a:rPr lang="es-ES" baseline="30000" dirty="0"/>
              <a:t> </a:t>
            </a:r>
            <a:r>
              <a:rPr lang="es-ES" i="1" dirty="0"/>
              <a:t>Envió David a preguntar por aquella mujer, y le dijeron: Aquella es </a:t>
            </a:r>
            <a:r>
              <a:rPr lang="es-ES" i="1" dirty="0" err="1"/>
              <a:t>Betsabé</a:t>
            </a:r>
            <a:r>
              <a:rPr lang="es-ES" i="1" dirty="0"/>
              <a:t> hija de Eliam, mujer de Urías heteo. </a:t>
            </a:r>
            <a:r>
              <a:rPr lang="es-ES" i="1" dirty="0" smtClean="0"/>
              <a:t>Y </a:t>
            </a:r>
            <a:r>
              <a:rPr lang="es-ES" i="1" dirty="0"/>
              <a:t>envió David mensajeros, y la tomó; y vino a él, y él durmió con ella. Luego ella se purificó de su inmundicia, y se volvió a su casa. </a:t>
            </a:r>
            <a:r>
              <a:rPr lang="es-ES" i="1" dirty="0" smtClean="0"/>
              <a:t>Y </a:t>
            </a:r>
            <a:r>
              <a:rPr lang="es-ES" i="1" dirty="0"/>
              <a:t>concibió la mujer, y envió a hacerlo saber a David, diciendo: Estoy </a:t>
            </a:r>
            <a:r>
              <a:rPr lang="es-ES" i="1" dirty="0" smtClean="0"/>
              <a:t>encinta.”</a:t>
            </a:r>
            <a:endParaRPr lang="es-ES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14314"/>
            <a:ext cx="8229599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3600" dirty="0"/>
              <a:t>La Caída de </a:t>
            </a:r>
            <a:r>
              <a:rPr lang="es-PR" sz="3600" dirty="0" err="1"/>
              <a:t>Betsabé</a:t>
            </a:r>
            <a:r>
              <a:rPr lang="es-PR" sz="3600" dirty="0"/>
              <a:t/>
            </a:r>
            <a:br>
              <a:rPr lang="es-PR" sz="3600" dirty="0"/>
            </a:br>
            <a:r>
              <a:rPr lang="es-PR" sz="3600" dirty="0"/>
              <a:t>(2 Samuel 11:1-5)</a:t>
            </a:r>
            <a:endParaRPr lang="es-PR" sz="36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1. La </a:t>
            </a:r>
            <a:r>
              <a:rPr lang="es-PR" dirty="0"/>
              <a:t>Caída de </a:t>
            </a:r>
            <a:r>
              <a:rPr lang="es-PR" dirty="0" err="1"/>
              <a:t>Betsabé</a:t>
            </a:r>
            <a:r>
              <a:rPr lang="es-PR" dirty="0"/>
              <a:t/>
            </a:r>
            <a:br>
              <a:rPr lang="es-PR" dirty="0"/>
            </a:br>
            <a:r>
              <a:rPr lang="es-PR" dirty="0" smtClean="0"/>
              <a:t>	(</a:t>
            </a:r>
            <a:r>
              <a:rPr lang="es-PR" dirty="0"/>
              <a:t>2 Samuel 11:1-5)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David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Ocio</a:t>
            </a:r>
            <a:endParaRPr lang="en-US" dirty="0" smtClean="0"/>
          </a:p>
          <a:p>
            <a:r>
              <a:rPr lang="en-US" dirty="0" err="1" smtClean="0"/>
              <a:t>Pecado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sabiendas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err="1" smtClean="0"/>
              <a:t>Betsabé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No </a:t>
            </a:r>
            <a:r>
              <a:rPr lang="en-US" dirty="0" err="1" smtClean="0"/>
              <a:t>fue</a:t>
            </a:r>
            <a:r>
              <a:rPr lang="en-US" dirty="0" smtClean="0"/>
              <a:t> </a:t>
            </a:r>
            <a:r>
              <a:rPr lang="en-US" dirty="0" err="1" smtClean="0"/>
              <a:t>modesta</a:t>
            </a:r>
            <a:endParaRPr lang="en-US" dirty="0"/>
          </a:p>
          <a:p>
            <a:r>
              <a:rPr lang="en-US" dirty="0" smtClean="0"/>
              <a:t>Se </a:t>
            </a:r>
            <a:r>
              <a:rPr lang="en-US" dirty="0" err="1" smtClean="0"/>
              <a:t>dejó</a:t>
            </a:r>
            <a:r>
              <a:rPr lang="en-US" dirty="0" smtClean="0"/>
              <a:t> </a:t>
            </a:r>
            <a:r>
              <a:rPr lang="en-US" dirty="0" err="1" smtClean="0"/>
              <a:t>llevar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589" y="3348038"/>
            <a:ext cx="4165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0200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Baños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2"/>
          </p:nvPr>
        </p:nvSpPr>
        <p:spPr>
          <a:xfrm>
            <a:off x="457199" y="5367339"/>
            <a:ext cx="8489951" cy="804862"/>
          </a:xfrm>
        </p:spPr>
        <p:txBody>
          <a:bodyPr/>
          <a:lstStyle/>
          <a:p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aquellos</a:t>
            </a:r>
            <a:r>
              <a:rPr lang="en-US" sz="2000" dirty="0" smtClean="0"/>
              <a:t> </a:t>
            </a:r>
            <a:r>
              <a:rPr lang="en-US" sz="2000" dirty="0" err="1" smtClean="0"/>
              <a:t>tiempos</a:t>
            </a:r>
            <a:r>
              <a:rPr lang="en-US" sz="2000" dirty="0" smtClean="0"/>
              <a:t> no era </a:t>
            </a:r>
            <a:r>
              <a:rPr lang="en-US" sz="2000" dirty="0" err="1" smtClean="0"/>
              <a:t>costumbre</a:t>
            </a:r>
            <a:r>
              <a:rPr lang="en-US" sz="2000" dirty="0" smtClean="0"/>
              <a:t> de </a:t>
            </a:r>
            <a:r>
              <a:rPr lang="en-US" sz="2000" dirty="0" err="1" smtClean="0"/>
              <a:t>bañarse</a:t>
            </a:r>
            <a:r>
              <a:rPr lang="en-US" sz="2000" dirty="0" smtClean="0"/>
              <a:t> o </a:t>
            </a:r>
            <a:r>
              <a:rPr lang="en-US" sz="2000" dirty="0" err="1" smtClean="0"/>
              <a:t>lavarse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la </a:t>
            </a:r>
            <a:r>
              <a:rPr lang="en-US" sz="2000" dirty="0" err="1" smtClean="0"/>
              <a:t>azotea</a:t>
            </a:r>
            <a:r>
              <a:rPr lang="en-US" sz="2000" dirty="0" smtClean="0"/>
              <a:t>. Las </a:t>
            </a:r>
            <a:r>
              <a:rPr lang="en-US" sz="2000" dirty="0" err="1" smtClean="0"/>
              <a:t>únicas</a:t>
            </a:r>
            <a:r>
              <a:rPr lang="en-US" sz="2000" dirty="0" smtClean="0"/>
              <a:t> </a:t>
            </a:r>
            <a:r>
              <a:rPr lang="en-US" sz="2000" dirty="0" err="1" smtClean="0"/>
              <a:t>actividades</a:t>
            </a:r>
            <a:r>
              <a:rPr lang="en-US" sz="2000" dirty="0" smtClean="0"/>
              <a:t> </a:t>
            </a:r>
            <a:r>
              <a:rPr lang="en-US" sz="2000" dirty="0" err="1" smtClean="0"/>
              <a:t>que</a:t>
            </a:r>
            <a:r>
              <a:rPr lang="en-US" sz="2000" dirty="0" smtClean="0"/>
              <a:t> se </a:t>
            </a:r>
            <a:r>
              <a:rPr lang="en-US" sz="2000" dirty="0" err="1" smtClean="0"/>
              <a:t>llevaban</a:t>
            </a:r>
            <a:r>
              <a:rPr lang="en-US" sz="2000" dirty="0" smtClean="0"/>
              <a:t> </a:t>
            </a:r>
            <a:r>
              <a:rPr lang="en-US" sz="2000" dirty="0" err="1" smtClean="0"/>
              <a:t>acabo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los </a:t>
            </a:r>
            <a:r>
              <a:rPr lang="en-US" sz="2000" dirty="0" err="1" smtClean="0"/>
              <a:t>techos</a:t>
            </a:r>
            <a:r>
              <a:rPr lang="en-US" sz="2000" dirty="0" smtClean="0"/>
              <a:t> de los </a:t>
            </a:r>
            <a:r>
              <a:rPr lang="en-US" sz="2000" dirty="0" err="1" smtClean="0"/>
              <a:t>hogares</a:t>
            </a:r>
            <a:r>
              <a:rPr lang="en-US" sz="2000" dirty="0" smtClean="0"/>
              <a:t> era comer, </a:t>
            </a:r>
            <a:r>
              <a:rPr lang="en-US" sz="2000" dirty="0" err="1" smtClean="0"/>
              <a:t>recibir</a:t>
            </a:r>
            <a:r>
              <a:rPr lang="en-US" sz="2000" dirty="0" smtClean="0"/>
              <a:t> </a:t>
            </a:r>
            <a:r>
              <a:rPr lang="en-US" sz="2000" dirty="0" err="1" smtClean="0"/>
              <a:t>visitas</a:t>
            </a:r>
            <a:r>
              <a:rPr lang="en-US" sz="2000" dirty="0" smtClean="0"/>
              <a:t> y </a:t>
            </a:r>
            <a:r>
              <a:rPr lang="en-US" sz="2000" dirty="0" err="1" smtClean="0"/>
              <a:t>dormir</a:t>
            </a:r>
            <a:r>
              <a:rPr lang="en-US" sz="2000" dirty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1251207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73904</TotalTime>
  <Words>1924</Words>
  <Application>Microsoft Office PowerPoint</Application>
  <PresentationFormat>On-screen Show (4:3)</PresentationFormat>
  <Paragraphs>240</Paragraphs>
  <Slides>40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La Caída de Betsabé (2 Samuel 11:1-5)</vt:lpstr>
      <vt:lpstr>La Caída de Betsabé (2 Samuel 11:1-5)</vt:lpstr>
      <vt:lpstr>La Caída de Betsabé (2 Samuel 11:1-5)</vt:lpstr>
      <vt:lpstr>1. La Caída de Betsabé  (2 Samuel 11:1-5)</vt:lpstr>
      <vt:lpstr>Baños</vt:lpstr>
      <vt:lpstr>2 Samuel 11:6-22</vt:lpstr>
      <vt:lpstr> Trasfondo  (2 Samuel 11:6-22)</vt:lpstr>
      <vt:lpstr>2. Trasfondo  (2 Samuel 11:6-22)</vt:lpstr>
      <vt:lpstr> Trasfondo  (2 Samuel 11:6-22)</vt:lpstr>
      <vt:lpstr> Trasfondo  (2 Samuel 11:6-22)</vt:lpstr>
      <vt:lpstr> Trasfondo  (2 Samuel 11:6-22)</vt:lpstr>
      <vt:lpstr>2. El Remiendo con Betsabé  (2 Samuel 11:23-27)</vt:lpstr>
      <vt:lpstr>La Caída de Betsabé (2 Samuel 11:1-5)</vt:lpstr>
      <vt:lpstr>El Remiendo con Betsabé (2 Samuel 11:23-27)</vt:lpstr>
      <vt:lpstr>2 Samuel 12:1-8</vt:lpstr>
      <vt:lpstr> Trasfondo  (2 Samuel 12:1-8)</vt:lpstr>
      <vt:lpstr> Trasfondo  (2 Samuel 12:1-8)</vt:lpstr>
      <vt:lpstr> Trasfondo  (2 Samuel 12:1-8)</vt:lpstr>
      <vt:lpstr> Trasfondo  (2 Samuel 12:1-8)</vt:lpstr>
      <vt:lpstr> Trasfondo  (2 Samuel 12:1-8)</vt:lpstr>
      <vt:lpstr>3. La Consecuencia de Betsabé (2 Samuel 12:9-13)</vt:lpstr>
      <vt:lpstr>La Consecuencia de Betsabé (2 Samuel 12:9-13)</vt:lpstr>
      <vt:lpstr>La Consecuencia de Betsabé (2 Samuel 12:9-13)</vt:lpstr>
      <vt:lpstr>4. La Restauración de Betsabé (2 Samuel 12: 14-25)</vt:lpstr>
      <vt:lpstr>4. La Restauración de Betsabé  (2 Samuel 12:14-25)</vt:lpstr>
      <vt:lpstr>4. La Restauración de Betsabé  (2 Samuel 12:14-25)</vt:lpstr>
      <vt:lpstr>4. La Restauración de Betsabé  (2 Samuel 12:14-25)</vt:lpstr>
      <vt:lpstr>4. La Restauración de Betsabé  (2 Samuel 11:1-5)</vt:lpstr>
      <vt:lpstr>Repasemos</vt:lpstr>
      <vt:lpstr>Repasemos</vt:lpstr>
      <vt:lpstr> Promesas en las Escrituras</vt:lpstr>
      <vt:lpstr> Promesas en las Escrituras</vt:lpstr>
      <vt:lpstr>Aplicaciones</vt:lpstr>
      <vt:lpstr>Aplicaciones</vt:lpstr>
      <vt:lpstr>Bibliografía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betsabe_la_madre_del_rey_salomon.pptx</dc:title>
  <dc:creator>JRIVERA</dc:creator>
  <cp:lastModifiedBy>Tito Ortega</cp:lastModifiedBy>
  <cp:revision>2679</cp:revision>
  <dcterms:created xsi:type="dcterms:W3CDTF">2007-01-24T21:53:34Z</dcterms:created>
  <dcterms:modified xsi:type="dcterms:W3CDTF">2015-03-29T20:09:17Z</dcterms:modified>
</cp:coreProperties>
</file>