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41"/>
  </p:notesMasterIdLst>
  <p:handoutMasterIdLst>
    <p:handoutMasterId r:id="rId42"/>
  </p:handoutMasterIdLst>
  <p:sldIdLst>
    <p:sldId id="901" r:id="rId3"/>
    <p:sldId id="530" r:id="rId4"/>
    <p:sldId id="1315" r:id="rId5"/>
    <p:sldId id="1265" r:id="rId6"/>
    <p:sldId id="1309" r:id="rId7"/>
    <p:sldId id="723" r:id="rId8"/>
    <p:sldId id="1346" r:id="rId9"/>
    <p:sldId id="1361" r:id="rId10"/>
    <p:sldId id="1353" r:id="rId11"/>
    <p:sldId id="1336" r:id="rId12"/>
    <p:sldId id="1352" r:id="rId13"/>
    <p:sldId id="1349" r:id="rId14"/>
    <p:sldId id="1363" r:id="rId15"/>
    <p:sldId id="1354" r:id="rId16"/>
    <p:sldId id="757" r:id="rId17"/>
    <p:sldId id="1284" r:id="rId18"/>
    <p:sldId id="1348" r:id="rId19"/>
    <p:sldId id="1351" r:id="rId20"/>
    <p:sldId id="1369" r:id="rId21"/>
    <p:sldId id="1339" r:id="rId22"/>
    <p:sldId id="1322" r:id="rId23"/>
    <p:sldId id="1364" r:id="rId24"/>
    <p:sldId id="1365" r:id="rId25"/>
    <p:sldId id="1366" r:id="rId26"/>
    <p:sldId id="1359" r:id="rId27"/>
    <p:sldId id="1355" r:id="rId28"/>
    <p:sldId id="1367" r:id="rId29"/>
    <p:sldId id="1357" r:id="rId30"/>
    <p:sldId id="1370" r:id="rId31"/>
    <p:sldId id="1371" r:id="rId32"/>
    <p:sldId id="1368" r:id="rId33"/>
    <p:sldId id="1358" r:id="rId34"/>
    <p:sldId id="1372" r:id="rId35"/>
    <p:sldId id="1373" r:id="rId36"/>
    <p:sldId id="1374" r:id="rId37"/>
    <p:sldId id="1360" r:id="rId38"/>
    <p:sldId id="542" r:id="rId39"/>
    <p:sldId id="269" r:id="rId40"/>
  </p:sldIdLst>
  <p:sldSz cx="9144000" cy="6858000" type="screen4x3"/>
  <p:notesSz cx="6858000" cy="9236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33399"/>
    <a:srgbClr val="660066"/>
    <a:srgbClr val="502604"/>
    <a:srgbClr val="996633"/>
    <a:srgbClr val="104C2D"/>
    <a:srgbClr val="1D7D42"/>
    <a:srgbClr val="990099"/>
    <a:srgbClr val="336600"/>
    <a:srgbClr val="285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64" autoAdjust="0"/>
    <p:restoredTop sz="93419" autoAdjust="0"/>
  </p:normalViewPr>
  <p:slideViewPr>
    <p:cSldViewPr>
      <p:cViewPr varScale="1">
        <p:scale>
          <a:sx n="76" d="100"/>
          <a:sy n="76" d="100"/>
        </p:scale>
        <p:origin x="115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180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61804"/>
          </a:xfrm>
          <a:prstGeom prst="rect">
            <a:avLst/>
          </a:prstGeom>
        </p:spPr>
        <p:txBody>
          <a:bodyPr vert="horz" lIns="91961" tIns="45981" rIns="91961" bIns="45981" rtlCol="0"/>
          <a:lstStyle>
            <a:lvl1pPr algn="r">
              <a:defRPr sz="1200"/>
            </a:lvl1pPr>
          </a:lstStyle>
          <a:p>
            <a:fld id="{852B88E5-B5CA-42A6-8C8D-771217504241}" type="datetimeFigureOut">
              <a:rPr lang="en-US" smtClean="0"/>
              <a:pPr/>
              <a:t>2/15/2014</a:t>
            </a:fld>
            <a:endParaRPr lang="en-US"/>
          </a:p>
        </p:txBody>
      </p:sp>
      <p:sp>
        <p:nvSpPr>
          <p:cNvPr id="4" name="Footer Placeholder 3"/>
          <p:cNvSpPr>
            <a:spLocks noGrp="1"/>
          </p:cNvSpPr>
          <p:nvPr>
            <p:ph type="ftr" sz="quarter" idx="2"/>
          </p:nvPr>
        </p:nvSpPr>
        <p:spPr>
          <a:xfrm>
            <a:off x="0" y="8772668"/>
            <a:ext cx="2971800" cy="46180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772668"/>
            <a:ext cx="2971800" cy="46180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p14="http://schemas.microsoft.com/office/powerpoint/2010/main" val="2568440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6180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6180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20775" y="693738"/>
            <a:ext cx="4616450" cy="3462337"/>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87136"/>
            <a:ext cx="5486400" cy="415623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772668"/>
            <a:ext cx="2971800" cy="46180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772668"/>
            <a:ext cx="2971800" cy="46180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84013860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p14="http://schemas.microsoft.com/office/powerpoint/2010/main" val="2267005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dirty="0">
              <a:solidFill>
                <a:srgbClr val="000000"/>
              </a:solidFill>
            </a:endParaRPr>
          </a:p>
        </p:txBody>
      </p:sp>
    </p:spTree>
    <p:extLst>
      <p:ext uri="{BB962C8B-B14F-4D97-AF65-F5344CB8AC3E}">
        <p14:creationId xmlns:p14="http://schemas.microsoft.com/office/powerpoint/2010/main" val="3909184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dirty="0">
              <a:solidFill>
                <a:srgbClr val="000000"/>
              </a:solidFill>
            </a:endParaRPr>
          </a:p>
        </p:txBody>
      </p:sp>
    </p:spTree>
    <p:extLst>
      <p:ext uri="{BB962C8B-B14F-4D97-AF65-F5344CB8AC3E}">
        <p14:creationId xmlns:p14="http://schemas.microsoft.com/office/powerpoint/2010/main" val="494120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dirty="0">
              <a:solidFill>
                <a:srgbClr val="000000"/>
              </a:solidFill>
            </a:endParaRPr>
          </a:p>
        </p:txBody>
      </p:sp>
    </p:spTree>
    <p:extLst>
      <p:ext uri="{BB962C8B-B14F-4D97-AF65-F5344CB8AC3E}">
        <p14:creationId xmlns:p14="http://schemas.microsoft.com/office/powerpoint/2010/main" val="494120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dirty="0">
              <a:solidFill>
                <a:srgbClr val="000000"/>
              </a:solidFill>
            </a:endParaRPr>
          </a:p>
        </p:txBody>
      </p:sp>
    </p:spTree>
    <p:extLst>
      <p:ext uri="{BB962C8B-B14F-4D97-AF65-F5344CB8AC3E}">
        <p14:creationId xmlns:p14="http://schemas.microsoft.com/office/powerpoint/2010/main" val="4941201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7741265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976644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30763713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82120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p14="http://schemas.microsoft.com/office/powerpoint/2010/main" val="2971931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4019846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3512109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772525"/>
            <a:ext cx="2971800" cy="461963"/>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37</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7023522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38</a:t>
            </a:fld>
            <a:endParaRPr lang="en-US"/>
          </a:p>
        </p:txBody>
      </p:sp>
      <p:sp>
        <p:nvSpPr>
          <p:cNvPr id="18434" name="Rectangle 2"/>
          <p:cNvSpPr>
            <a:spLocks noGrp="1" noRot="1" noChangeAspect="1" noChangeArrowheads="1" noTextEdit="1"/>
          </p:cNvSpPr>
          <p:nvPr>
            <p:ph type="sldImg"/>
          </p:nvPr>
        </p:nvSpPr>
        <p:spPr>
          <a:xfrm>
            <a:off x="1120775" y="693738"/>
            <a:ext cx="4616450" cy="3462337"/>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884758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3300520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p14="http://schemas.microsoft.com/office/powerpoint/2010/main" val="342360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p14="http://schemas.microsoft.com/office/powerpoint/2010/main" val="3905997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3905997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dirty="0">
              <a:solidFill>
                <a:srgbClr val="000000"/>
              </a:solidFill>
            </a:endParaRPr>
          </a:p>
        </p:txBody>
      </p:sp>
    </p:spTree>
    <p:extLst>
      <p:ext uri="{BB962C8B-B14F-4D97-AF65-F5344CB8AC3E}">
        <p14:creationId xmlns:p14="http://schemas.microsoft.com/office/powerpoint/2010/main" val="3905997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dirty="0">
              <a:solidFill>
                <a:srgbClr val="000000"/>
              </a:solidFill>
            </a:endParaRPr>
          </a:p>
        </p:txBody>
      </p:sp>
    </p:spTree>
    <p:extLst>
      <p:ext uri="{BB962C8B-B14F-4D97-AF65-F5344CB8AC3E}">
        <p14:creationId xmlns:p14="http://schemas.microsoft.com/office/powerpoint/2010/main" val="390918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2/15/2014</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7.png"/><Relationship Id="rId7"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6.png"/><Relationship Id="rId10" Type="http://schemas.microsoft.com/office/2007/relationships/hdphoto" Target="../media/hdphoto7.wdp"/><Relationship Id="rId4" Type="http://schemas.microsoft.com/office/2007/relationships/hdphoto" Target="../media/hdphoto5.wdp"/><Relationship Id="rId9" Type="http://schemas.openxmlformats.org/officeDocument/2006/relationships/image" Target="../media/image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microsoft.com/office/2007/relationships/hdphoto" Target="../media/hdphoto9.wdp"/><Relationship Id="rId5" Type="http://schemas.openxmlformats.org/officeDocument/2006/relationships/image" Target="../media/image11.png"/><Relationship Id="rId10" Type="http://schemas.microsoft.com/office/2007/relationships/hdphoto" Target="../media/hdphoto1.wdp"/><Relationship Id="rId4" Type="http://schemas.microsoft.com/office/2007/relationships/hdphoto" Target="../media/hdphoto8.wdp"/><Relationship Id="rId9"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alpha val="88000"/>
          </a:schemeClr>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l="2206" t="3309" r="2487" b="2919"/>
          <a:stretch/>
        </p:blipFill>
        <p:spPr bwMode="auto">
          <a:xfrm>
            <a:off x="0" y="-2"/>
            <a:ext cx="9144000" cy="6858001"/>
          </a:xfrm>
          <a:prstGeom prst="rect">
            <a:avLst/>
          </a:prstGeom>
          <a:noFill/>
          <a:ln w="9525">
            <a:noFill/>
            <a:miter lim="800000"/>
            <a:headEnd/>
            <a:tailEnd/>
          </a:ln>
          <a:effectLst/>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152400" y="6096000"/>
            <a:ext cx="3048000" cy="646331"/>
          </a:xfrm>
          <a:prstGeom prst="rect">
            <a:avLst/>
          </a:prstGeom>
          <a:solidFill>
            <a:schemeClr val="bg1">
              <a:lumMod val="95000"/>
              <a:lumOff val="5000"/>
              <a:alpha val="60000"/>
            </a:schemeClr>
          </a:solid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pic>
        <p:nvPicPr>
          <p:cNvPr id="17" name="Picture 7" descr="jesus_fish_lg_clr"/>
          <p:cNvPicPr>
            <a:picLocks noChangeAspect="1" noChangeArrowheads="1"/>
          </p:cNvPicPr>
          <p:nvPr/>
        </p:nvPicPr>
        <p:blipFill>
          <a:blip r:embed="rId5" cstate="screen"/>
          <a:srcRect/>
          <a:stretch>
            <a:fillRect/>
          </a:stretch>
        </p:blipFill>
        <p:spPr bwMode="auto">
          <a:xfrm>
            <a:off x="2057400" y="6515100"/>
            <a:ext cx="685800" cy="342900"/>
          </a:xfrm>
          <a:prstGeom prst="rect">
            <a:avLst/>
          </a:prstGeom>
          <a:noFill/>
          <a:ln w="9525">
            <a:noFill/>
            <a:miter lim="800000"/>
            <a:headEnd/>
            <a:tailEnd/>
          </a:ln>
        </p:spPr>
      </p:pic>
      <p:sp>
        <p:nvSpPr>
          <p:cNvPr id="12" name="Rectangle 4"/>
          <p:cNvSpPr txBox="1">
            <a:spLocks noChangeArrowheads="1"/>
          </p:cNvSpPr>
          <p:nvPr/>
        </p:nvSpPr>
        <p:spPr>
          <a:xfrm>
            <a:off x="152400" y="1524000"/>
            <a:ext cx="8763000" cy="4191000"/>
          </a:xfrm>
          <a:prstGeom prst="rect">
            <a:avLst/>
          </a:prstGeom>
          <a:solidFill>
            <a:schemeClr val="bg1">
              <a:lumMod val="95000"/>
              <a:lumOff val="5000"/>
              <a:alpha val="60000"/>
            </a:schemeClr>
          </a:solidFill>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Mujeres de la Biblia</a:t>
            </a: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La mujer de Lot: Recuérdala</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(Génesis 13:1-13; 19:1-29)</a:t>
            </a:r>
          </a:p>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13 de febrero de 2014</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20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2057400"/>
            <a:ext cx="8686800" cy="4419600"/>
          </a:xfrm>
        </p:spPr>
        <p:txBody>
          <a:bodyPr/>
          <a:lstStyle/>
          <a:p>
            <a:pPr>
              <a:spcAft>
                <a:spcPts val="1200"/>
              </a:spcAft>
            </a:pPr>
            <a:r>
              <a:rPr lang="es-ES" dirty="0" smtClean="0"/>
              <a:t>Lot era sobrino de Abraham.</a:t>
            </a:r>
          </a:p>
          <a:p>
            <a:pPr>
              <a:spcAft>
                <a:spcPts val="1200"/>
              </a:spcAft>
            </a:pPr>
            <a:r>
              <a:rPr lang="es-ES" dirty="0" smtClean="0"/>
              <a:t>La Biblia nos dice en </a:t>
            </a:r>
            <a:r>
              <a:rPr lang="es-ES" dirty="0" smtClean="0">
                <a:solidFill>
                  <a:srgbClr val="FF0000"/>
                </a:solidFill>
              </a:rPr>
              <a:t>Génesis 12:4 </a:t>
            </a:r>
            <a:r>
              <a:rPr lang="es-ES" dirty="0" smtClean="0"/>
              <a:t>que cuando Abraham salió de </a:t>
            </a:r>
            <a:r>
              <a:rPr lang="es-ES" dirty="0" err="1" smtClean="0"/>
              <a:t>Ur</a:t>
            </a:r>
            <a:r>
              <a:rPr lang="es-ES" dirty="0" smtClean="0"/>
              <a:t> de los caldeos,  hacia la tierra que Dios le prometió, Lot salió con él. </a:t>
            </a:r>
          </a:p>
          <a:p>
            <a:pPr>
              <a:buNone/>
            </a:pPr>
            <a:r>
              <a:rPr lang="es-ES" i="1" dirty="0" smtClean="0"/>
              <a:t>   “Y se fue </a:t>
            </a:r>
            <a:r>
              <a:rPr lang="es-ES" i="1" dirty="0" err="1" smtClean="0"/>
              <a:t>Abram</a:t>
            </a:r>
            <a:r>
              <a:rPr lang="es-ES" i="1" dirty="0" smtClean="0"/>
              <a:t>, como Jehová le dijo; y Lot fue con él…﻿”</a:t>
            </a:r>
          </a:p>
          <a:p>
            <a:pPr lvl="1">
              <a:spcAft>
                <a:spcPts val="1200"/>
              </a:spcAft>
            </a:pPr>
            <a:endParaRPr lang="es-ES" sz="2400" dirty="0" smtClean="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2209800"/>
            <a:ext cx="8610600" cy="4495800"/>
          </a:xfrm>
        </p:spPr>
        <p:txBody>
          <a:bodyPr>
            <a:normAutofit fontScale="92500" lnSpcReduction="10000"/>
          </a:bodyPr>
          <a:lstStyle/>
          <a:p>
            <a:pPr>
              <a:spcAft>
                <a:spcPts val="1200"/>
              </a:spcAft>
            </a:pPr>
            <a:r>
              <a:rPr lang="es-ES" sz="3100" dirty="0" smtClean="0"/>
              <a:t>Como la tierra donde habitaban no era suficiente para que </a:t>
            </a:r>
            <a:r>
              <a:rPr lang="es-ES" sz="3100" dirty="0" err="1" smtClean="0"/>
              <a:t>Abram</a:t>
            </a:r>
            <a:r>
              <a:rPr lang="es-ES" sz="3100" dirty="0" smtClean="0"/>
              <a:t> y Lot habitasen juntos, </a:t>
            </a:r>
            <a:r>
              <a:rPr lang="es-ES" sz="3100" dirty="0" err="1" smtClean="0"/>
              <a:t>Abram</a:t>
            </a:r>
            <a:r>
              <a:rPr lang="es-ES" sz="3100" dirty="0" smtClean="0"/>
              <a:t> le ofrece a Lot que escoja la tierra donde habría de habitar. </a:t>
            </a:r>
            <a:r>
              <a:rPr lang="es-ES" sz="3100" dirty="0" smtClean="0">
                <a:solidFill>
                  <a:srgbClr val="FF0000"/>
                </a:solidFill>
              </a:rPr>
              <a:t>Génesis 13:6-9</a:t>
            </a:r>
          </a:p>
          <a:p>
            <a:pPr>
              <a:spcAft>
                <a:spcPts val="1200"/>
              </a:spcAft>
            </a:pPr>
            <a:r>
              <a:rPr lang="es-ES" sz="3100" dirty="0" smtClean="0"/>
              <a:t>Lot escogió para sí la llanura del Jordán, la mejor tierra que vieron sus ojos. </a:t>
            </a:r>
            <a:r>
              <a:rPr lang="es-ES" sz="3100" dirty="0" smtClean="0">
                <a:solidFill>
                  <a:srgbClr val="FF0000"/>
                </a:solidFill>
              </a:rPr>
              <a:t>Génesis 13:10-11</a:t>
            </a:r>
          </a:p>
          <a:p>
            <a:pPr>
              <a:spcAft>
                <a:spcPts val="1200"/>
              </a:spcAft>
            </a:pPr>
            <a:r>
              <a:rPr lang="es-ES" sz="3100" dirty="0" smtClean="0"/>
              <a:t>Su actitud egoísta lo llevó hasta Sodoma, donde los hombres eran malos y pecadores contra Jehová en gran manera. </a:t>
            </a:r>
            <a:r>
              <a:rPr lang="es-ES" sz="3100" dirty="0" smtClean="0">
                <a:solidFill>
                  <a:srgbClr val="FF0000"/>
                </a:solidFill>
              </a:rPr>
              <a:t>Génesis 13:12-13</a:t>
            </a:r>
          </a:p>
          <a:p>
            <a:pPr>
              <a:buNone/>
            </a:pPr>
            <a:endParaRPr lang="es-ES" dirty="0" smtClean="0"/>
          </a:p>
          <a:p>
            <a:pPr lvl="1">
              <a:spcAft>
                <a:spcPts val="1200"/>
              </a:spcAft>
            </a:pPr>
            <a:endParaRPr lang="es-ES" sz="2400" dirty="0" smtClean="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228600" y="2209800"/>
            <a:ext cx="8458200" cy="4495800"/>
          </a:xfrm>
        </p:spPr>
        <p:txBody>
          <a:bodyPr/>
          <a:lstStyle/>
          <a:p>
            <a:pPr>
              <a:spcAft>
                <a:spcPts val="1200"/>
              </a:spcAft>
            </a:pPr>
            <a:r>
              <a:rPr lang="es-ES" sz="2800" b="1" dirty="0" smtClean="0"/>
              <a:t>Miremos lo que la biblia nos dice:</a:t>
            </a:r>
          </a:p>
          <a:p>
            <a:pPr lvl="1">
              <a:spcAft>
                <a:spcPts val="1200"/>
              </a:spcAft>
            </a:pPr>
            <a:r>
              <a:rPr lang="es-ES" i="1" dirty="0" smtClean="0"/>
              <a:t>“No améis al mundo, ni las cosas que están en el mundo. Si alguno ama al mundo, el amor del Padre no está en él. Porque todo lo que hay en el mundo, los deseos de la carne, los deseos de los ojos, y la vanagloria de la vida, no proviene del padre, sino del mundo. Y el mundo pasa, y sus deseos; pero el que hace la voluntad de dios permanece para siempre.” </a:t>
            </a:r>
            <a:r>
              <a:rPr lang="es-ES" dirty="0" smtClean="0">
                <a:solidFill>
                  <a:srgbClr val="FF0000"/>
                </a:solidFill>
              </a:rPr>
              <a:t>1 Juan 2:15-17</a:t>
            </a:r>
          </a:p>
          <a:p>
            <a:pPr lvl="1">
              <a:spcAft>
                <a:spcPts val="1200"/>
              </a:spcAft>
            </a:pPr>
            <a:endParaRPr lang="es-ES" dirty="0" smtClean="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spTree>
  </p:cSld>
  <p:clrMapOvr>
    <a:masterClrMapping/>
  </p:clrMapOvr>
  <p:transition spd="slow" advTm="0">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609600" y="2209800"/>
            <a:ext cx="8305800" cy="4495800"/>
          </a:xfrm>
        </p:spPr>
        <p:txBody>
          <a:bodyPr/>
          <a:lstStyle/>
          <a:p>
            <a:pPr>
              <a:spcAft>
                <a:spcPts val="1200"/>
              </a:spcAft>
            </a:pPr>
            <a:r>
              <a:rPr lang="es-ES" sz="2800" b="1" dirty="0" smtClean="0"/>
              <a:t>Miremos lo que la biblia nos dice:</a:t>
            </a:r>
          </a:p>
          <a:p>
            <a:r>
              <a:rPr lang="es-ES" dirty="0" smtClean="0"/>
              <a:t>“</a:t>
            </a:r>
            <a:r>
              <a:rPr lang="es-ES" i="1" dirty="0" smtClean="0"/>
              <a:t>¡Oh almas adúlteras! ¿No sabéis que la amistad del mundo es enemistad contra Dios? Cualquiera, pues, que quiera ser amigo del mundo, se constituye enemigo de Dios.</a:t>
            </a:r>
            <a:r>
              <a:rPr lang="es-ES" dirty="0" smtClean="0"/>
              <a:t>” </a:t>
            </a:r>
            <a:r>
              <a:rPr lang="es-ES" dirty="0" smtClean="0">
                <a:solidFill>
                  <a:srgbClr val="FF0000"/>
                </a:solidFill>
              </a:rPr>
              <a:t>Santiago 4.4 </a:t>
            </a:r>
          </a:p>
          <a:p>
            <a:pPr lvl="1">
              <a:spcAft>
                <a:spcPts val="1200"/>
              </a:spcAft>
            </a:pPr>
            <a:endParaRPr lang="es-ES" dirty="0" smtClean="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spTree>
  </p:cSld>
  <p:clrMapOvr>
    <a:masterClrMapping/>
  </p:clrMapOvr>
  <p:transition spd="slow" advTm="0">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609600" y="2209800"/>
            <a:ext cx="8305800" cy="4495800"/>
          </a:xfrm>
        </p:spPr>
        <p:txBody>
          <a:bodyPr/>
          <a:lstStyle/>
          <a:p>
            <a:pPr>
              <a:spcAft>
                <a:spcPts val="1200"/>
              </a:spcAft>
              <a:buNone/>
            </a:pPr>
            <a:r>
              <a:rPr lang="es-ES" sz="2800" b="1" dirty="0" smtClean="0"/>
              <a:t>    </a:t>
            </a:r>
            <a:r>
              <a:rPr lang="es-ES" b="1" dirty="0" smtClean="0"/>
              <a:t>Preguntas de repaso</a:t>
            </a:r>
          </a:p>
          <a:p>
            <a:pPr>
              <a:spcAft>
                <a:spcPts val="1200"/>
              </a:spcAft>
              <a:buNone/>
            </a:pPr>
            <a:r>
              <a:rPr lang="es-ES" dirty="0" smtClean="0"/>
              <a:t>	1. ¿Cree usted que Lot tomó una buena decisión? ¿Por qué?</a:t>
            </a:r>
          </a:p>
          <a:p>
            <a:pPr>
              <a:spcAft>
                <a:spcPts val="1200"/>
              </a:spcAft>
              <a:buNone/>
            </a:pPr>
            <a:r>
              <a:rPr lang="es-ES" dirty="0" smtClean="0"/>
              <a:t>	2. La tierra que Lot escogió, ¿Realmente era la mejor? ¿Por qué?</a:t>
            </a:r>
          </a:p>
          <a:p>
            <a:pPr>
              <a:spcAft>
                <a:spcPts val="1200"/>
              </a:spcAft>
              <a:buNone/>
            </a:pPr>
            <a:r>
              <a:rPr lang="es-ES" dirty="0" smtClean="0"/>
              <a:t>	3. ¿Cómo podemos tomar buenas decisiones?</a:t>
            </a:r>
            <a:endParaRPr lang="es-ES" sz="3600" dirty="0" smtClean="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dirty="0" smtClean="0"/>
              <a:t>El pecado de Sodoma (Génesis 19:1-14)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122"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a:stretch>
            <a:fillRect/>
          </a:stretch>
        </p:blipFill>
        <p:spPr bwMode="auto">
          <a:xfrm>
            <a:off x="1219200" y="1866311"/>
            <a:ext cx="6621488" cy="4991689"/>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991600" cy="4572000"/>
          </a:xfrm>
        </p:spPr>
        <p:txBody>
          <a:bodyPr/>
          <a:lstStyle/>
          <a:p>
            <a:pPr>
              <a:buNone/>
            </a:pPr>
            <a:endParaRPr lang="vi-VN" dirty="0" smtClean="0">
              <a:latin typeface="Times New Roman" pitchFamily="18" charset="0"/>
              <a:cs typeface="Times New Roman" pitchFamily="18" charset="0"/>
            </a:endParaRPr>
          </a:p>
          <a:p>
            <a:endParaRPr lang="vi-VN" dirty="0" smtClean="0"/>
          </a:p>
          <a:p>
            <a:pPr>
              <a:buNone/>
            </a:pPr>
            <a:endParaRPr lang="es-ES" i="1" dirty="0" smtClean="0"/>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dirty="0" smtClean="0"/>
              <a:t>El pecado de Sodoma (Génesis 19:1-14)</a:t>
            </a:r>
          </a:p>
        </p:txBody>
      </p:sp>
      <p:sp>
        <p:nvSpPr>
          <p:cNvPr id="7" name="Rectangle 6"/>
          <p:cNvSpPr/>
          <p:nvPr/>
        </p:nvSpPr>
        <p:spPr>
          <a:xfrm>
            <a:off x="533400" y="2133600"/>
            <a:ext cx="8153400" cy="4524315"/>
          </a:xfrm>
          <a:prstGeom prst="rect">
            <a:avLst/>
          </a:prstGeom>
        </p:spPr>
        <p:txBody>
          <a:bodyPr wrap="square">
            <a:spAutoFit/>
          </a:bodyPr>
          <a:lstStyle/>
          <a:p>
            <a:r>
              <a:rPr lang="es-ES" sz="2800" dirty="0" smtClean="0"/>
              <a:t>“</a:t>
            </a:r>
            <a:r>
              <a:rPr lang="es-ES" sz="2600" i="1" dirty="0" smtClean="0"/>
              <a:t>Llegaron, pues, los dos ángeles a Sodoma a la caída de la tarde; y Lot estaba sentado a la puerta de Sodoma. Y viéndolos Lot, se levantó a recibirlos, y se inclinó hacia el suelo, y dijo: Ahora, mis señores, os ruego que vengáis a casa de vuestro siervo y os hospedéis, y lavaréis vuestros pies; y por la mañana os levantaréis, y seguiréis vuestro camino. Y ellos respondieron: No, que en la calle nos quedaremos esta noche. Mas él porfió con ellos mucho, y fueron con él, y entraron en su casa; y les hizo banquete, y coció panes sin levadura, y comieron. </a:t>
            </a:r>
            <a:endParaRPr lang="es-ES" sz="2600" dirty="0"/>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763000" cy="4724400"/>
          </a:xfrm>
        </p:spPr>
        <p:txBody>
          <a:bodyPr/>
          <a:lstStyle/>
          <a:p>
            <a:pPr>
              <a:buNone/>
            </a:pPr>
            <a:r>
              <a:rPr lang="es-ES" i="1" dirty="0" smtClean="0"/>
              <a:t>	</a:t>
            </a:r>
            <a:r>
              <a:rPr lang="es-ES" sz="2500" i="1" dirty="0" smtClean="0"/>
              <a:t>Pero antes que se acostasen, rodearon la casa los hombres de la ciudad, los varones de Sodoma, todo el pueblo junto, desde el más joven hasta el más viejo. Y llamaron a Lot, y le dijeron: ¿Dónde están los varones que vinieron a ti esta noche? Sácalos, para que los conozcamos. Entonces Lot salió a ellos a la puerta, y cerró la puerta tras sí, y dijo: Os ruego, hermanos míos, que no hagáis tal maldad. He aquí ahora yo tengo dos hijas que no han conocido varón; os las sacaré fuera, y haced de ellas como bien os pareciere; solamente que a estos varones no hagáis nada, pues que vinieron a la sombra de mi tejado. </a:t>
            </a:r>
          </a:p>
          <a:p>
            <a:pPr>
              <a:buNone/>
            </a:pPr>
            <a:endParaRPr lang="es-ES" i="1" dirty="0" smtClean="0"/>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dirty="0" smtClean="0"/>
              <a:t>El pecado de Sodoma (Génesis 19:1-14)</a:t>
            </a: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763000" cy="4419600"/>
          </a:xfrm>
        </p:spPr>
        <p:txBody>
          <a:bodyPr/>
          <a:lstStyle/>
          <a:p>
            <a:pPr>
              <a:buNone/>
            </a:pPr>
            <a:r>
              <a:rPr lang="es-ES" i="1" dirty="0" smtClean="0"/>
              <a:t>	</a:t>
            </a:r>
            <a:r>
              <a:rPr lang="es-ES" sz="2800" i="1" dirty="0" smtClean="0"/>
              <a:t>Y ellos respondieron: Quita allá; y añadieron: Vino este extraño para habitar entre nosotros, ¿y habrá de erigirse en juez? Ahora te haremos más mal que a ellos. Y hacían gran violencia al varón, a Lot, y se acercaron para romper la puerta. Entonces los varones alargaron la mano, y metieron a Lot en casa con ellos, y cerraron la puerta. Y a los hombres que estaban a la puerta de la casa hirieron con ceguera desde el menor hasta el mayor, de manera que se fatigaban buscando la puerta.</a:t>
            </a:r>
            <a:r>
              <a:rPr lang="es-ES" sz="2600" i="1" dirty="0" smtClean="0"/>
              <a:t> </a:t>
            </a:r>
            <a:endParaRPr lang="es-ES" i="1" dirty="0" smtClean="0"/>
          </a:p>
          <a:p>
            <a:pPr>
              <a:buNone/>
            </a:pPr>
            <a:endParaRPr lang="es-ES" i="1" dirty="0" smtClean="0"/>
          </a:p>
          <a:p>
            <a:pPr>
              <a:buNone/>
            </a:pPr>
            <a:endParaRPr lang="es-ES" i="1" dirty="0" smtClean="0"/>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dirty="0" smtClean="0"/>
              <a:t>El pecado de Sodoma (Génesis 19:1-14)</a:t>
            </a:r>
          </a:p>
        </p:txBody>
      </p:sp>
    </p:spTree>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152400" y="1981200"/>
            <a:ext cx="8763000" cy="4419600"/>
          </a:xfrm>
        </p:spPr>
        <p:txBody>
          <a:bodyPr/>
          <a:lstStyle/>
          <a:p>
            <a:pPr>
              <a:buNone/>
            </a:pPr>
            <a:r>
              <a:rPr lang="es-ES" i="1" dirty="0" smtClean="0"/>
              <a:t>	</a:t>
            </a:r>
            <a:r>
              <a:rPr lang="es-ES" sz="2600" i="1" dirty="0" smtClean="0"/>
              <a:t>Y dijeron los varones a Lot: ¿Tienes aquí alguno más? Yernos, y tus hijos y tus hijas, y todo lo que tienes en la ciudad, sácalo de este lugar; porque vamos a destruir este lugar, por cuanto el clamor contra ellos ha subido de punto delante de Jehová; por tanto, Jehová nos ha enviado para destruirlo. Entonces salió Lot y habló a sus yernos, los que habían de tomar sus hijas, y les dijo: Levantaos, salid de este lugar; porque Jehová va a destruir esta ciudad. Mas pareció a sus yernos como que se burlaba.</a:t>
            </a:r>
            <a:r>
              <a:rPr lang="es-ES" sz="2600" dirty="0" smtClean="0"/>
              <a:t>” (</a:t>
            </a:r>
            <a:r>
              <a:rPr lang="es-ES" sz="2600" dirty="0" smtClean="0">
                <a:solidFill>
                  <a:srgbClr val="FF0000"/>
                </a:solidFill>
              </a:rPr>
              <a:t>Génesis 19.1–14, RVR60</a:t>
            </a:r>
            <a:r>
              <a:rPr lang="es-ES" sz="2600" dirty="0" smtClean="0"/>
              <a:t>) </a:t>
            </a:r>
          </a:p>
          <a:p>
            <a:pPr>
              <a:buNone/>
            </a:pPr>
            <a:endParaRPr lang="es-ES" i="1" dirty="0" smtClean="0"/>
          </a:p>
          <a:p>
            <a:pPr>
              <a:buNone/>
            </a:pPr>
            <a:endParaRPr lang="es-ES" i="1" dirty="0" smtClean="0"/>
          </a:p>
          <a:p>
            <a:pPr>
              <a:buNone/>
            </a:pPr>
            <a:endParaRPr lang="es-ES" i="1" dirty="0" smtClean="0"/>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dirty="0" smtClean="0"/>
              <a:t>El pecado de Sodoma (Génesis 19:1-14)</a:t>
            </a:r>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Contexto</a:t>
            </a:r>
          </a:p>
        </p:txBody>
      </p:sp>
      <p:sp>
        <p:nvSpPr>
          <p:cNvPr id="4099" name="Rectangle 3"/>
          <p:cNvSpPr>
            <a:spLocks noGrp="1" noChangeArrowheads="1"/>
          </p:cNvSpPr>
          <p:nvPr>
            <p:ph type="body" sz="half" idx="1"/>
          </p:nvPr>
        </p:nvSpPr>
        <p:spPr>
          <a:xfrm>
            <a:off x="152400" y="2209800"/>
            <a:ext cx="4419600" cy="3886200"/>
          </a:xfrm>
        </p:spPr>
        <p:txBody>
          <a:bodyPr/>
          <a:lstStyle/>
          <a:p>
            <a:pPr eaLnBrk="1" hangingPunct="1"/>
            <a:r>
              <a:rPr lang="es-PR" dirty="0" smtClean="0"/>
              <a:t>Génesis</a:t>
            </a:r>
          </a:p>
          <a:p>
            <a:pPr lvl="1" eaLnBrk="1" hangingPunct="1"/>
            <a:r>
              <a:rPr lang="es-PR" dirty="0" smtClean="0"/>
              <a:t>13:1-13; 19:1-29</a:t>
            </a:r>
          </a:p>
          <a:p>
            <a:r>
              <a:rPr lang="es-PR" dirty="0" smtClean="0"/>
              <a:t>Texto básico:</a:t>
            </a:r>
          </a:p>
          <a:p>
            <a:pPr lvl="1"/>
            <a:r>
              <a:rPr lang="es-PR" dirty="0" smtClean="0"/>
              <a:t>13:1-13</a:t>
            </a:r>
          </a:p>
          <a:p>
            <a:pPr lvl="1"/>
            <a:r>
              <a:rPr lang="es-PR" dirty="0" smtClean="0"/>
              <a:t>19:1-14</a:t>
            </a:r>
          </a:p>
          <a:p>
            <a:pPr lvl="1"/>
            <a:r>
              <a:rPr lang="es-PR" dirty="0" smtClean="0"/>
              <a:t>19:15-29</a:t>
            </a:r>
          </a:p>
        </p:txBody>
      </p:sp>
      <p:pic>
        <p:nvPicPr>
          <p:cNvPr id="205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a:stretch>
            <a:fillRect/>
          </a:stretch>
        </p:blipFill>
        <p:spPr bwMode="auto">
          <a:xfrm>
            <a:off x="3657600" y="2133600"/>
            <a:ext cx="5205210" cy="3910317"/>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219200" y="228600"/>
            <a:ext cx="7391400" cy="1462087"/>
          </a:xfrm>
        </p:spPr>
        <p:txBody>
          <a:bodyPr/>
          <a:lstStyle/>
          <a:p>
            <a:pPr marL="742950" indent="-742950">
              <a:spcAft>
                <a:spcPts val="600"/>
              </a:spcAft>
              <a:buFont typeface="+mj-lt"/>
              <a:buAutoNum type="arabicPeriod" startAt="2"/>
            </a:pPr>
            <a:r>
              <a:rPr lang="es-PR" dirty="0" smtClean="0"/>
              <a:t>El pecado de Sodoma (Génesis 19:1-14)</a:t>
            </a:r>
          </a:p>
        </p:txBody>
      </p:sp>
      <p:pic>
        <p:nvPicPr>
          <p:cNvPr id="6147" name="Picture 3"/>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a:stretch>
            <a:fillRect/>
          </a:stretch>
        </p:blipFill>
        <p:spPr bwMode="auto">
          <a:xfrm>
            <a:off x="1295400" y="1828800"/>
            <a:ext cx="3170238" cy="2316163"/>
          </a:xfrm>
          <a:prstGeom prst="rect">
            <a:avLst/>
          </a:prstGeom>
          <a:noFill/>
          <a:ln w="9525">
            <a:noFill/>
            <a:miter lim="800000"/>
            <a:headEnd/>
            <a:tailEnd/>
          </a:ln>
          <a:effectLst/>
        </p:spPr>
      </p:pic>
      <p:pic>
        <p:nvPicPr>
          <p:cNvPr id="6148" name="Picture 4"/>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rcRect/>
          <a:stretch>
            <a:fillRect/>
          </a:stretch>
        </p:blipFill>
        <p:spPr bwMode="auto">
          <a:xfrm>
            <a:off x="4724400" y="1828800"/>
            <a:ext cx="3082925" cy="2324100"/>
          </a:xfrm>
          <a:prstGeom prst="rect">
            <a:avLst/>
          </a:prstGeom>
          <a:noFill/>
          <a:ln w="9525">
            <a:noFill/>
            <a:miter lim="800000"/>
            <a:headEnd/>
            <a:tailEnd/>
          </a:ln>
          <a:effectLst/>
        </p:spPr>
      </p:pic>
      <p:pic>
        <p:nvPicPr>
          <p:cNvPr id="6149" name="Picture 5"/>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Lst>
          </a:blip>
          <a:srcRect/>
          <a:stretch>
            <a:fillRect/>
          </a:stretch>
        </p:blipFill>
        <p:spPr bwMode="auto">
          <a:xfrm>
            <a:off x="1295400" y="4191000"/>
            <a:ext cx="3146425" cy="2381782"/>
          </a:xfrm>
          <a:prstGeom prst="rect">
            <a:avLst/>
          </a:prstGeom>
          <a:noFill/>
          <a:ln w="9525">
            <a:noFill/>
            <a:miter lim="800000"/>
            <a:headEnd/>
            <a:tailEnd/>
          </a:ln>
          <a:effectLst/>
        </p:spPr>
      </p:pic>
      <p:pic>
        <p:nvPicPr>
          <p:cNvPr id="6150" name="Picture 6"/>
          <p:cNvPicPr>
            <a:picLocks noChangeAspect="1" noChangeArrowheads="1"/>
          </p:cNvPicPr>
          <p:nvPr/>
        </p:nvPicPr>
        <p:blipFill>
          <a:blip r:embed="rId9" cstate="print">
            <a:extLst>
              <a:ext uri="{BEBA8EAE-BF5A-486C-A8C5-ECC9F3942E4B}">
                <a14:imgProps xmlns:a14="http://schemas.microsoft.com/office/drawing/2010/main">
                  <a14:imgLayer r:embed="rId10">
                    <a14:imgEffect>
                      <a14:sharpenSoften amount="50000"/>
                    </a14:imgEffect>
                    <a14:imgEffect>
                      <a14:brightnessContrast contrast="20000"/>
                    </a14:imgEffect>
                  </a14:imgLayer>
                </a14:imgProps>
              </a:ext>
            </a:extLst>
          </a:blip>
          <a:srcRect/>
          <a:stretch>
            <a:fillRect/>
          </a:stretch>
        </p:blipFill>
        <p:spPr bwMode="auto">
          <a:xfrm>
            <a:off x="4724400" y="4191000"/>
            <a:ext cx="3132138" cy="2324100"/>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1981200"/>
            <a:ext cx="8839200" cy="4648200"/>
          </a:xfrm>
        </p:spPr>
        <p:txBody>
          <a:bodyPr/>
          <a:lstStyle/>
          <a:p>
            <a:pPr>
              <a:spcAft>
                <a:spcPts val="1200"/>
              </a:spcAft>
            </a:pPr>
            <a:r>
              <a:rPr lang="es-ES" sz="2800" dirty="0" smtClean="0"/>
              <a:t>La Biblia nos dice en </a:t>
            </a:r>
            <a:r>
              <a:rPr lang="es-ES" sz="2800" dirty="0" smtClean="0">
                <a:solidFill>
                  <a:srgbClr val="FF0000"/>
                </a:solidFill>
              </a:rPr>
              <a:t>2 Pedro 2:7-8 </a:t>
            </a:r>
            <a:r>
              <a:rPr lang="es-ES" sz="2800" dirty="0" smtClean="0"/>
              <a:t>que Lot era un hombre justo: </a:t>
            </a:r>
            <a:r>
              <a:rPr lang="es-ES" sz="2800" i="1" dirty="0" smtClean="0"/>
              <a:t>“y libró al justo Lot, abrumado por la nefanda conducta de los malvados (porque este justo, que moraba entre ellos, afligía cada día su alma justa, viendo y oyendo los hechos inicuos de ellos)” </a:t>
            </a:r>
          </a:p>
          <a:p>
            <a:pPr>
              <a:spcAft>
                <a:spcPts val="1200"/>
              </a:spcAft>
            </a:pPr>
            <a:r>
              <a:rPr lang="es-ES" sz="2800" dirty="0" smtClean="0"/>
              <a:t>Abrumado = angustiado, cansado</a:t>
            </a:r>
          </a:p>
          <a:p>
            <a:pPr>
              <a:spcAft>
                <a:spcPts val="1200"/>
              </a:spcAft>
            </a:pPr>
            <a:r>
              <a:rPr lang="es-ES" sz="2800" dirty="0" smtClean="0"/>
              <a:t>Nefanda = repugnante e  inmoral</a:t>
            </a:r>
          </a:p>
          <a:p>
            <a:pPr>
              <a:spcAft>
                <a:spcPts val="1200"/>
              </a:spcAft>
            </a:pPr>
            <a:r>
              <a:rPr lang="es-ES" sz="2800" dirty="0" smtClean="0"/>
              <a:t>Inicuo = injusto, malvado, cruel</a:t>
            </a:r>
            <a:endParaRPr lang="es-PR" sz="2800" dirty="0" smtClean="0"/>
          </a:p>
        </p:txBody>
      </p:sp>
      <p:sp>
        <p:nvSpPr>
          <p:cNvPr id="12" name="Rectangle 2"/>
          <p:cNvSpPr>
            <a:spLocks noGrp="1" noChangeArrowheads="1"/>
          </p:cNvSpPr>
          <p:nvPr>
            <p:ph type="title"/>
          </p:nvPr>
        </p:nvSpPr>
        <p:spPr>
          <a:xfrm>
            <a:off x="1219200" y="228600"/>
            <a:ext cx="7010400" cy="1462087"/>
          </a:xfrm>
        </p:spPr>
        <p:txBody>
          <a:bodyPr/>
          <a:lstStyle/>
          <a:p>
            <a:pPr marL="742950" indent="-742950">
              <a:spcAft>
                <a:spcPts val="600"/>
              </a:spcAft>
            </a:pPr>
            <a:r>
              <a:rPr lang="es-PR" dirty="0" smtClean="0"/>
              <a:t>2. El pecado de Sodoma (Génesis 19:1-14)</a:t>
            </a:r>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133600"/>
            <a:ext cx="8839200" cy="4495800"/>
          </a:xfrm>
        </p:spPr>
        <p:txBody>
          <a:bodyPr/>
          <a:lstStyle/>
          <a:p>
            <a:pPr>
              <a:spcAft>
                <a:spcPts val="1200"/>
              </a:spcAft>
            </a:pPr>
            <a:r>
              <a:rPr lang="es-ES" sz="2400" dirty="0" smtClean="0"/>
              <a:t>Lot se sentaba a la puerta de Sodoma, el lugar de poder político. No sólo vivía allí sino que tenía una posición importante en aquel lugar. </a:t>
            </a:r>
            <a:r>
              <a:rPr lang="es-ES" sz="2400" dirty="0" smtClean="0">
                <a:solidFill>
                  <a:srgbClr val="FF0000"/>
                </a:solidFill>
              </a:rPr>
              <a:t>Génesis 19:1</a:t>
            </a:r>
          </a:p>
          <a:p>
            <a:pPr>
              <a:spcAft>
                <a:spcPts val="1200"/>
              </a:spcAft>
            </a:pPr>
            <a:r>
              <a:rPr lang="es-ES" sz="2400" dirty="0" smtClean="0"/>
              <a:t>Lot hospedó a los dos ángeles que llegaron a la ciudad y les hizo banquete. </a:t>
            </a:r>
            <a:r>
              <a:rPr lang="es-ES" sz="2400" dirty="0" smtClean="0">
                <a:solidFill>
                  <a:srgbClr val="FF0000"/>
                </a:solidFill>
              </a:rPr>
              <a:t>Génesis 19:2-3</a:t>
            </a:r>
          </a:p>
          <a:p>
            <a:pPr>
              <a:spcAft>
                <a:spcPts val="1200"/>
              </a:spcAft>
            </a:pPr>
            <a:r>
              <a:rPr lang="es-ES" sz="2400" dirty="0" smtClean="0"/>
              <a:t>Vemos claramente cuál era el pecado de los sodomitas: la homosexualidad. </a:t>
            </a:r>
            <a:r>
              <a:rPr lang="es-ES" sz="2400" dirty="0" smtClean="0">
                <a:solidFill>
                  <a:srgbClr val="FF0000"/>
                </a:solidFill>
              </a:rPr>
              <a:t>Génesis 19:5</a:t>
            </a:r>
          </a:p>
          <a:p>
            <a:pPr>
              <a:spcAft>
                <a:spcPts val="1200"/>
              </a:spcAft>
            </a:pPr>
            <a:r>
              <a:rPr lang="es-ES" sz="2400" dirty="0" smtClean="0"/>
              <a:t>Lot en su desesperación comete un grave error, ofrece a sus dos hijas a los sodomitas para que no le hagan daño a los ángeles. ¡Qué terrible! </a:t>
            </a:r>
            <a:r>
              <a:rPr lang="es-ES" sz="2400" dirty="0" smtClean="0">
                <a:solidFill>
                  <a:srgbClr val="FF0000"/>
                </a:solidFill>
              </a:rPr>
              <a:t>Génesis 19:8</a:t>
            </a:r>
            <a:endParaRPr lang="es-PR" sz="2400" dirty="0" smtClean="0">
              <a:solidFill>
                <a:srgbClr val="FF0000"/>
              </a:solidFill>
            </a:endParaRPr>
          </a:p>
        </p:txBody>
      </p:sp>
      <p:sp>
        <p:nvSpPr>
          <p:cNvPr id="12" name="Rectangle 2"/>
          <p:cNvSpPr>
            <a:spLocks noGrp="1" noChangeArrowheads="1"/>
          </p:cNvSpPr>
          <p:nvPr>
            <p:ph type="title"/>
          </p:nvPr>
        </p:nvSpPr>
        <p:spPr>
          <a:xfrm>
            <a:off x="1219200" y="228600"/>
            <a:ext cx="7010400" cy="1462087"/>
          </a:xfrm>
        </p:spPr>
        <p:txBody>
          <a:bodyPr/>
          <a:lstStyle/>
          <a:p>
            <a:pPr marL="742950" indent="-742950">
              <a:spcAft>
                <a:spcPts val="600"/>
              </a:spcAft>
            </a:pPr>
            <a:r>
              <a:rPr lang="es-PR" dirty="0" smtClean="0"/>
              <a:t>2. El pecado de Sodoma (Génesis 19:1-14)</a:t>
            </a:r>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209800"/>
            <a:ext cx="8839200" cy="4419600"/>
          </a:xfrm>
        </p:spPr>
        <p:txBody>
          <a:bodyPr/>
          <a:lstStyle/>
          <a:p>
            <a:pPr>
              <a:spcAft>
                <a:spcPts val="1200"/>
              </a:spcAft>
            </a:pPr>
            <a:r>
              <a:rPr lang="es-ES" sz="2500" dirty="0" smtClean="0"/>
              <a:t>Pero los sodomitas, como eran homosexuales, querían a los ángeles y forcejeaban las puerta de la casa de Lot, pero los ángeles hirieron a los sodomitas con ceguera.         </a:t>
            </a:r>
            <a:r>
              <a:rPr lang="es-ES" sz="2500" dirty="0" smtClean="0">
                <a:solidFill>
                  <a:srgbClr val="FF0000"/>
                </a:solidFill>
              </a:rPr>
              <a:t>Génesis 19:9-11</a:t>
            </a:r>
          </a:p>
          <a:p>
            <a:pPr>
              <a:spcAft>
                <a:spcPts val="1200"/>
              </a:spcAft>
            </a:pPr>
            <a:r>
              <a:rPr lang="es-ES" sz="2500" dirty="0" smtClean="0"/>
              <a:t>Los ángeles advierten a Lot que van a destruir la ciudad y que tiene que huir con toda su familia. Tan grande era el pecado en aquel lugar que Dios los había enviado para destruirlo. Lamentablemente los yernos de Lot no hicieron caso del aviso. </a:t>
            </a:r>
            <a:r>
              <a:rPr lang="es-ES" sz="2500" dirty="0" smtClean="0">
                <a:solidFill>
                  <a:srgbClr val="FF0000"/>
                </a:solidFill>
              </a:rPr>
              <a:t>Génesis 19:12-15</a:t>
            </a:r>
          </a:p>
        </p:txBody>
      </p:sp>
      <p:sp>
        <p:nvSpPr>
          <p:cNvPr id="12" name="Rectangle 2"/>
          <p:cNvSpPr>
            <a:spLocks noGrp="1" noChangeArrowheads="1"/>
          </p:cNvSpPr>
          <p:nvPr>
            <p:ph type="title"/>
          </p:nvPr>
        </p:nvSpPr>
        <p:spPr>
          <a:xfrm>
            <a:off x="1219200" y="228600"/>
            <a:ext cx="7010400" cy="1462087"/>
          </a:xfrm>
        </p:spPr>
        <p:txBody>
          <a:bodyPr/>
          <a:lstStyle/>
          <a:p>
            <a:pPr marL="742950" indent="-742950">
              <a:spcAft>
                <a:spcPts val="600"/>
              </a:spcAft>
            </a:pPr>
            <a:r>
              <a:rPr lang="es-PR" dirty="0" smtClean="0"/>
              <a:t>2. El pecado de Sodoma (Génesis 19:1-14)</a:t>
            </a:r>
          </a:p>
        </p:txBody>
      </p:sp>
    </p:spTree>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76200" y="2209800"/>
            <a:ext cx="8839200" cy="4419600"/>
          </a:xfrm>
        </p:spPr>
        <p:txBody>
          <a:bodyPr/>
          <a:lstStyle/>
          <a:p>
            <a:pPr>
              <a:spcAft>
                <a:spcPts val="1200"/>
              </a:spcAft>
            </a:pPr>
            <a:r>
              <a:rPr lang="es-ES" sz="2400" b="1" dirty="0" smtClean="0"/>
              <a:t>Miremos lo que la biblia nos dice:</a:t>
            </a:r>
          </a:p>
          <a:p>
            <a:pPr>
              <a:spcAft>
                <a:spcPts val="1200"/>
              </a:spcAft>
            </a:pPr>
            <a:r>
              <a:rPr lang="es-ES" sz="2200" dirty="0" smtClean="0"/>
              <a:t>“</a:t>
            </a:r>
            <a:r>
              <a:rPr lang="es-ES" sz="2200" i="1" dirty="0" smtClean="0"/>
              <a:t>Y como ellos no aprobaron tener en cuenta a Dios, Dios los entregó a una mente reprobada, para hacer cosas que no convienen; estando atestados de toda injusticia, fornicación, perversidad, avaricia, maldad; llenos de envidia, homicidios, contiendas, engaños y malignidades; murmuradores, detractores, aborrecedores de Dios, injuriosos, soberbios, altivos, inventores de males, desobedientes a los padres, necios, desleales, sin afecto natural, implacables, sin misericordia; quienes habiendo entendido el juicio de Dios, que los que practican tales cosas son dignos de muerte, no sólo las hacen, sino que también se complacen con los que las practican.</a:t>
            </a:r>
            <a:r>
              <a:rPr lang="es-ES" sz="2200" dirty="0" smtClean="0"/>
              <a:t>” </a:t>
            </a:r>
            <a:r>
              <a:rPr lang="es-ES" sz="2200" dirty="0" smtClean="0">
                <a:solidFill>
                  <a:srgbClr val="FF0000"/>
                </a:solidFill>
              </a:rPr>
              <a:t>Romanos 1.28–32</a:t>
            </a:r>
          </a:p>
          <a:p>
            <a:pPr>
              <a:spcAft>
                <a:spcPts val="1200"/>
              </a:spcAft>
            </a:pPr>
            <a:endParaRPr lang="es-ES" sz="2400" b="1" dirty="0" smtClean="0"/>
          </a:p>
        </p:txBody>
      </p:sp>
      <p:sp>
        <p:nvSpPr>
          <p:cNvPr id="12" name="Rectangle 2"/>
          <p:cNvSpPr>
            <a:spLocks noGrp="1" noChangeArrowheads="1"/>
          </p:cNvSpPr>
          <p:nvPr>
            <p:ph type="title"/>
          </p:nvPr>
        </p:nvSpPr>
        <p:spPr>
          <a:xfrm>
            <a:off x="1219200" y="228600"/>
            <a:ext cx="7010400" cy="1462087"/>
          </a:xfrm>
        </p:spPr>
        <p:txBody>
          <a:bodyPr/>
          <a:lstStyle/>
          <a:p>
            <a:pPr marL="742950" indent="-742950">
              <a:spcAft>
                <a:spcPts val="600"/>
              </a:spcAft>
            </a:pPr>
            <a:r>
              <a:rPr lang="es-PR" dirty="0" smtClean="0"/>
              <a:t>2. El pecado de Sodoma (Génesis 19:1-14)</a:t>
            </a:r>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1219200" y="228600"/>
            <a:ext cx="7010400" cy="1462087"/>
          </a:xfrm>
        </p:spPr>
        <p:txBody>
          <a:bodyPr/>
          <a:lstStyle/>
          <a:p>
            <a:pPr marL="742950" indent="-742950">
              <a:spcAft>
                <a:spcPts val="600"/>
              </a:spcAft>
            </a:pPr>
            <a:r>
              <a:rPr lang="es-PR" dirty="0" smtClean="0"/>
              <a:t>2. El pecado de Sodoma (Génesis 19:1-14)</a:t>
            </a:r>
          </a:p>
        </p:txBody>
      </p:sp>
      <p:sp>
        <p:nvSpPr>
          <p:cNvPr id="8" name="Content Placeholder 2"/>
          <p:cNvSpPr txBox="1">
            <a:spLocks/>
          </p:cNvSpPr>
          <p:nvPr/>
        </p:nvSpPr>
        <p:spPr bwMode="auto">
          <a:xfrm>
            <a:off x="381000" y="21336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ts val="1200"/>
              </a:spcAft>
              <a:buClr>
                <a:schemeClr val="folHlink"/>
              </a:buClr>
              <a:buSzPct val="60000"/>
              <a:buFont typeface="Wingdings" pitchFamily="2" charset="2"/>
              <a:buNone/>
              <a:tabLst/>
              <a:defRPr/>
            </a:pPr>
            <a:r>
              <a:rPr kumimoji="0" lang="es-ES" sz="2800" b="0" i="0" u="none" strike="noStrike" kern="0" cap="none" spc="0" normalizeH="0" baseline="0" noProof="0" dirty="0" smtClean="0">
                <a:ln>
                  <a:noFill/>
                </a:ln>
                <a:solidFill>
                  <a:schemeClr val="tx1"/>
                </a:solidFill>
                <a:effectLst/>
                <a:uLnTx/>
                <a:uFillTx/>
                <a:latin typeface="+mn-lt"/>
                <a:ea typeface="+mn-ea"/>
                <a:cs typeface="+mn-cs"/>
              </a:rPr>
              <a:t>	</a:t>
            </a:r>
            <a:r>
              <a:rPr kumimoji="0" lang="es-ES" sz="3200" b="1" i="0" u="none" strike="noStrike" kern="0" cap="none" spc="0" normalizeH="0" baseline="0" noProof="0" dirty="0" smtClean="0">
                <a:ln>
                  <a:noFill/>
                </a:ln>
                <a:solidFill>
                  <a:schemeClr val="tx1"/>
                </a:solidFill>
                <a:effectLst/>
                <a:uLnTx/>
                <a:uFillTx/>
                <a:latin typeface="+mn-lt"/>
                <a:ea typeface="+mn-ea"/>
                <a:cs typeface="+mn-cs"/>
              </a:rPr>
              <a:t>Preguntas de repaso</a:t>
            </a:r>
          </a:p>
          <a:p>
            <a:pPr marL="342900" marR="0" lvl="0" indent="-342900" algn="l" defTabSz="914400" rtl="0" eaLnBrk="1" fontAlgn="base" latinLnBrk="0" hangingPunct="1">
              <a:lnSpc>
                <a:spcPct val="100000"/>
              </a:lnSpc>
              <a:spcBef>
                <a:spcPct val="20000"/>
              </a:spcBef>
              <a:spcAft>
                <a:spcPts val="1200"/>
              </a:spcAft>
              <a:buClr>
                <a:schemeClr val="folHlink"/>
              </a:buClr>
              <a:buSzPct val="60000"/>
              <a:buFont typeface="Wingdings" pitchFamily="2" charset="2"/>
              <a:buNone/>
              <a:tabLst/>
              <a:defRPr/>
            </a:pPr>
            <a:r>
              <a:rPr kumimoji="0" lang="es-ES" sz="3200" b="0" i="0" u="none" strike="noStrike" kern="0" cap="none" spc="0" normalizeH="0" baseline="0" noProof="0" dirty="0" smtClean="0">
                <a:ln>
                  <a:noFill/>
                </a:ln>
                <a:solidFill>
                  <a:schemeClr val="tx1"/>
                </a:solidFill>
                <a:effectLst/>
                <a:uLnTx/>
                <a:uFillTx/>
                <a:latin typeface="+mn-lt"/>
                <a:ea typeface="+mn-ea"/>
                <a:cs typeface="+mn-cs"/>
              </a:rPr>
              <a:t>	1. ¿Por qué cree usted que Lot hospedó a los ángeles en su casa?</a:t>
            </a:r>
          </a:p>
          <a:p>
            <a:pPr marL="342900" marR="0" lvl="0" indent="-342900" algn="l" defTabSz="914400" rtl="0" eaLnBrk="1" fontAlgn="base" latinLnBrk="0" hangingPunct="1">
              <a:lnSpc>
                <a:spcPct val="100000"/>
              </a:lnSpc>
              <a:spcBef>
                <a:spcPct val="20000"/>
              </a:spcBef>
              <a:spcAft>
                <a:spcPts val="1200"/>
              </a:spcAft>
              <a:buClr>
                <a:schemeClr val="folHlink"/>
              </a:buClr>
              <a:buSzPct val="60000"/>
              <a:buFont typeface="Wingdings" pitchFamily="2" charset="2"/>
              <a:buNone/>
              <a:tabLst/>
              <a:defRPr/>
            </a:pPr>
            <a:r>
              <a:rPr kumimoji="0" lang="es-ES" sz="3200" b="0" i="0" u="none" strike="noStrike" kern="0" cap="none" spc="0" normalizeH="0" baseline="0" noProof="0" dirty="0" smtClean="0">
                <a:ln>
                  <a:noFill/>
                </a:ln>
                <a:solidFill>
                  <a:schemeClr val="tx1"/>
                </a:solidFill>
                <a:effectLst/>
                <a:uLnTx/>
                <a:uFillTx/>
                <a:latin typeface="+mn-lt"/>
                <a:ea typeface="+mn-ea"/>
                <a:cs typeface="+mn-cs"/>
              </a:rPr>
              <a:t>	2. ¿Qué terrible error cometió Lot en su desesperación?</a:t>
            </a:r>
          </a:p>
          <a:p>
            <a:pPr marL="342900" marR="0" lvl="0" indent="-342900" algn="l" defTabSz="914400" rtl="0" eaLnBrk="1" fontAlgn="base" latinLnBrk="0" hangingPunct="1">
              <a:lnSpc>
                <a:spcPct val="100000"/>
              </a:lnSpc>
              <a:spcBef>
                <a:spcPct val="20000"/>
              </a:spcBef>
              <a:spcAft>
                <a:spcPts val="1200"/>
              </a:spcAft>
              <a:buClr>
                <a:schemeClr val="folHlink"/>
              </a:buClr>
              <a:buSzPct val="60000"/>
              <a:buFont typeface="Wingdings" pitchFamily="2" charset="2"/>
              <a:buNone/>
              <a:tabLst/>
              <a:defRPr/>
            </a:pPr>
            <a:r>
              <a:rPr kumimoji="0" lang="es-ES" sz="3200" b="0" i="0" u="none" strike="noStrike" kern="0" cap="none" spc="0" normalizeH="0" baseline="0" noProof="0" dirty="0" smtClean="0">
                <a:ln>
                  <a:noFill/>
                </a:ln>
                <a:solidFill>
                  <a:schemeClr val="tx1"/>
                </a:solidFill>
                <a:effectLst/>
                <a:uLnTx/>
                <a:uFillTx/>
                <a:latin typeface="+mn-lt"/>
                <a:ea typeface="+mn-ea"/>
                <a:cs typeface="+mn-cs"/>
              </a:rPr>
              <a:t>	3. ¿Por qué razón piensa usted que los yernos de Lot no le creyeron?</a:t>
            </a:r>
          </a:p>
          <a:p>
            <a:pPr marL="342900" marR="0" lvl="0" indent="-34290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defRPr/>
            </a:pPr>
            <a:endParaRPr kumimoji="0" lang="es-ES" sz="28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defRPr/>
            </a:pPr>
            <a:r>
              <a:rPr kumimoji="0" lang="es-ES" sz="2800" b="0" i="0" u="none" strike="noStrike" kern="0" cap="none" spc="0" normalizeH="0" baseline="0" noProof="0" dirty="0" smtClean="0">
                <a:ln>
                  <a:noFill/>
                </a:ln>
                <a:solidFill>
                  <a:schemeClr val="tx1"/>
                </a:solidFill>
                <a:effectLst/>
                <a:uLnTx/>
                <a:uFillTx/>
                <a:latin typeface="+mn-lt"/>
                <a:ea typeface="+mn-ea"/>
                <a:cs typeface="+mn-cs"/>
              </a:rPr>
              <a:t>	</a:t>
            </a:r>
            <a:endParaRPr kumimoji="0" lang="es-PR" sz="32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2" name="Rectangle 2"/>
          <p:cNvSpPr>
            <a:spLocks noGrp="1" noChangeArrowheads="1"/>
          </p:cNvSpPr>
          <p:nvPr>
            <p:ph type="title"/>
          </p:nvPr>
        </p:nvSpPr>
        <p:spPr>
          <a:xfrm>
            <a:off x="990600" y="228601"/>
            <a:ext cx="7772400" cy="1219200"/>
          </a:xfrm>
        </p:spPr>
        <p:txBody>
          <a:bodyPr/>
          <a:lstStyle/>
          <a:p>
            <a:pPr marL="742950" indent="-742950">
              <a:spcAft>
                <a:spcPts val="600"/>
              </a:spcAft>
            </a:pPr>
            <a:r>
              <a:rPr lang="es-PR" sz="3400" dirty="0" smtClean="0"/>
              <a:t>3. La desobediencia de la mujer de Lot </a:t>
            </a:r>
            <a:br>
              <a:rPr lang="es-PR" sz="3400" dirty="0" smtClean="0"/>
            </a:br>
            <a:r>
              <a:rPr lang="es-PR" sz="3400" dirty="0" smtClean="0"/>
              <a:t>(Génesis 19:15-29)</a:t>
            </a:r>
          </a:p>
        </p:txBody>
      </p:sp>
      <p:pic>
        <p:nvPicPr>
          <p:cNvPr id="7170" name="Picture 2"/>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a:stretch>
            <a:fillRect/>
          </a:stretch>
        </p:blipFill>
        <p:spPr bwMode="auto">
          <a:xfrm>
            <a:off x="1219200" y="1935030"/>
            <a:ext cx="6553200" cy="4922970"/>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057400"/>
            <a:ext cx="8610600" cy="4572000"/>
          </a:xfrm>
        </p:spPr>
        <p:txBody>
          <a:bodyPr/>
          <a:lstStyle/>
          <a:p>
            <a:pPr>
              <a:buNone/>
            </a:pPr>
            <a:r>
              <a:rPr lang="es-ES" i="1" dirty="0" smtClean="0"/>
              <a:t>   </a:t>
            </a:r>
            <a:r>
              <a:rPr lang="es-ES" sz="2600" i="1" dirty="0" smtClean="0"/>
              <a:t> Y al rayar el alba, los ángeles daban prisa a Lot, diciendo: Levántate, toma tu mujer, y tus dos hijas que se hallan aquí, para que no perezcas en el castigo de la ciudad. Y deteniéndose él, los varones asieron de su mano, y de la mano de su mujer y de las manos de sus dos hijas, según la misericordia de Jehová para con él; y lo sacaron y lo pusieron fuera de la ciudad. Y cuando los hubieron llevado fuera, dijeron: Escapa por tu vida; no mires tras ti, ni pares en toda esta llanura; escapa al monte, no sea que perezcas. </a:t>
            </a:r>
            <a:endParaRPr lang="es-ES" i="1" dirty="0"/>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marR="0" lvl="0" indent="-742950" algn="l" defTabSz="914400" rtl="0" eaLnBrk="1" fontAlgn="base" latinLnBrk="0" hangingPunct="1">
              <a:lnSpc>
                <a:spcPct val="100000"/>
              </a:lnSpc>
              <a:spcBef>
                <a:spcPct val="0"/>
              </a:spcBef>
              <a:spcAft>
                <a:spcPts val="600"/>
              </a:spcAft>
              <a:buClrTx/>
              <a:buSzTx/>
              <a:buFontTx/>
              <a:buNone/>
              <a:tabLst/>
              <a:defRPr/>
            </a:pPr>
            <a:r>
              <a:rPr kumimoji="0" lang="es-PR" sz="3400" b="0" i="0" u="none" strike="noStrike" kern="0" cap="none" spc="0" normalizeH="0" baseline="0" noProof="0" smtClean="0">
                <a:ln>
                  <a:noFill/>
                </a:ln>
                <a:solidFill>
                  <a:schemeClr val="tx2"/>
                </a:solidFill>
                <a:effectLst/>
                <a:uLnTx/>
                <a:uFillTx/>
                <a:latin typeface="+mj-lt"/>
                <a:ea typeface="+mj-ea"/>
                <a:cs typeface="+mj-cs"/>
              </a:rPr>
              <a:t>3. La desobediencia de la mujer de Lot </a:t>
            </a:r>
            <a:br>
              <a:rPr kumimoji="0" lang="es-PR" sz="3400" b="0" i="0" u="none" strike="noStrike" kern="0" cap="none" spc="0" normalizeH="0" baseline="0" noProof="0" smtClean="0">
                <a:ln>
                  <a:noFill/>
                </a:ln>
                <a:solidFill>
                  <a:schemeClr val="tx2"/>
                </a:solidFill>
                <a:effectLst/>
                <a:uLnTx/>
                <a:uFillTx/>
                <a:latin typeface="+mj-lt"/>
                <a:ea typeface="+mj-ea"/>
                <a:cs typeface="+mj-cs"/>
              </a:rPr>
            </a:br>
            <a:r>
              <a:rPr kumimoji="0" lang="es-PR" sz="3400" b="0" i="0" u="none" strike="noStrike" kern="0" cap="none" spc="0" normalizeH="0" baseline="0" noProof="0" smtClean="0">
                <a:ln>
                  <a:noFill/>
                </a:ln>
                <a:solidFill>
                  <a:schemeClr val="tx2"/>
                </a:solidFill>
                <a:effectLst/>
                <a:uLnTx/>
                <a:uFillTx/>
                <a:latin typeface="+mj-lt"/>
                <a:ea typeface="+mj-ea"/>
                <a:cs typeface="+mj-cs"/>
              </a:rPr>
              <a:t>(Génesis 19:15-29)</a:t>
            </a:r>
            <a:endParaRPr kumimoji="0" lang="es-PR" sz="3400" b="0" i="0" u="none" strike="noStrike" kern="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1981200"/>
            <a:ext cx="8686800" cy="4724400"/>
          </a:xfrm>
        </p:spPr>
        <p:txBody>
          <a:bodyPr/>
          <a:lstStyle/>
          <a:p>
            <a:pPr>
              <a:buNone/>
            </a:pPr>
            <a:r>
              <a:rPr lang="es-ES" sz="2500" i="1" dirty="0" smtClean="0"/>
              <a:t>    Pero Lot les dijo: No, yo os ruego, señores míos. He aquí ahora ha hallado vuestro siervo gracia en vuestros ojos, y habéis engrandecido vuestra misericordia que habéis hecho conmigo dándome la vida; mas yo no podré escapar al monte, no sea que me alcance el mal, y muera. He aquí ahora esta ciudad está cerca para huir allá, la cual es pequeña; dejadme escapar ahora allá (¿no es ella pequeña?), y salvaré mi vida. Y le respondió: He aquí he recibido también tu súplica sobre esto, y no destruiré la ciudad de que has hablado. Date prisa, escápate allá; porque nada podré hacer hasta que hayas llegado allí. </a:t>
            </a:r>
            <a:endParaRPr lang="es-ES" sz="2500" dirty="0" smtClean="0"/>
          </a:p>
          <a:p>
            <a:pPr>
              <a:buNone/>
            </a:pPr>
            <a:endParaRPr lang="es-ES" i="1" dirty="0" smtClean="0"/>
          </a:p>
          <a:p>
            <a:pPr marL="176213" indent="-176213">
              <a:buNone/>
            </a:pPr>
            <a:endParaRPr lang="es-ES" i="1" dirty="0" smtClean="0"/>
          </a:p>
          <a:p>
            <a:pPr>
              <a:buNone/>
            </a:pPr>
            <a:endParaRPr lang="es-ES" i="1" dirty="0"/>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marR="0" lvl="0" indent="-742950" algn="l" defTabSz="914400" rtl="0" eaLnBrk="1" fontAlgn="base" latinLnBrk="0" hangingPunct="1">
              <a:lnSpc>
                <a:spcPct val="100000"/>
              </a:lnSpc>
              <a:spcBef>
                <a:spcPct val="0"/>
              </a:spcBef>
              <a:spcAft>
                <a:spcPts val="600"/>
              </a:spcAft>
              <a:buClrTx/>
              <a:buSzTx/>
              <a:buFontTx/>
              <a:buNone/>
              <a:tabLst/>
              <a:defRPr/>
            </a:pPr>
            <a:r>
              <a:rPr kumimoji="0" lang="es-PR" sz="3400" b="0" i="0" u="none" strike="noStrike" kern="0" cap="none" spc="0" normalizeH="0" baseline="0" noProof="0" smtClean="0">
                <a:ln>
                  <a:noFill/>
                </a:ln>
                <a:solidFill>
                  <a:schemeClr val="tx2"/>
                </a:solidFill>
                <a:effectLst/>
                <a:uLnTx/>
                <a:uFillTx/>
                <a:latin typeface="+mj-lt"/>
                <a:ea typeface="+mj-ea"/>
                <a:cs typeface="+mj-cs"/>
              </a:rPr>
              <a:t>3. La desobediencia de la mujer de Lot </a:t>
            </a:r>
            <a:br>
              <a:rPr kumimoji="0" lang="es-PR" sz="3400" b="0" i="0" u="none" strike="noStrike" kern="0" cap="none" spc="0" normalizeH="0" baseline="0" noProof="0" smtClean="0">
                <a:ln>
                  <a:noFill/>
                </a:ln>
                <a:solidFill>
                  <a:schemeClr val="tx2"/>
                </a:solidFill>
                <a:effectLst/>
                <a:uLnTx/>
                <a:uFillTx/>
                <a:latin typeface="+mj-lt"/>
                <a:ea typeface="+mj-ea"/>
                <a:cs typeface="+mj-cs"/>
              </a:rPr>
            </a:br>
            <a:r>
              <a:rPr kumimoji="0" lang="es-PR" sz="3400" b="0" i="0" u="none" strike="noStrike" kern="0" cap="none" spc="0" normalizeH="0" baseline="0" noProof="0" smtClean="0">
                <a:ln>
                  <a:noFill/>
                </a:ln>
                <a:solidFill>
                  <a:schemeClr val="tx2"/>
                </a:solidFill>
                <a:effectLst/>
                <a:uLnTx/>
                <a:uFillTx/>
                <a:latin typeface="+mj-lt"/>
                <a:ea typeface="+mj-ea"/>
                <a:cs typeface="+mj-cs"/>
              </a:rPr>
              <a:t>(Génesis 19:15-29)</a:t>
            </a:r>
            <a:endParaRPr kumimoji="0" lang="es-PR" sz="3400" b="0" i="0" u="none" strike="noStrike" kern="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1981200"/>
            <a:ext cx="8686800" cy="4724400"/>
          </a:xfrm>
        </p:spPr>
        <p:txBody>
          <a:bodyPr/>
          <a:lstStyle/>
          <a:p>
            <a:pPr>
              <a:buNone/>
            </a:pPr>
            <a:r>
              <a:rPr lang="es-ES" i="1" dirty="0" smtClean="0"/>
              <a:t>   </a:t>
            </a:r>
            <a:r>
              <a:rPr lang="es-ES" sz="2600" i="1" dirty="0" smtClean="0"/>
              <a:t>Por eso fue llamado el nombre de la ciudad, </a:t>
            </a:r>
            <a:r>
              <a:rPr lang="es-ES" sz="2600" i="1" dirty="0" err="1" smtClean="0"/>
              <a:t>Zoar</a:t>
            </a:r>
            <a:r>
              <a:rPr lang="es-ES" sz="2600" i="1" dirty="0" smtClean="0"/>
              <a:t>. El sol salía sobre la tierra, cuando Lot llegó a </a:t>
            </a:r>
            <a:r>
              <a:rPr lang="es-ES" sz="2600" i="1" dirty="0" err="1" smtClean="0"/>
              <a:t>Zoar</a:t>
            </a:r>
            <a:r>
              <a:rPr lang="es-ES" sz="2600" i="1" dirty="0" smtClean="0"/>
              <a:t>. Entonces Jehová hizo llover sobre Sodoma y sobre Gomorra azufre y fuego de parte de Jehová desde los cielos; y destruyó las ciudades, y toda aquella llanura, con todos los moradores de aquellas ciudades, y el fruto de la tierra. Entonces la mujer de Lot miró atrás, a espaldas de él, y se volvió estatua de sal. Y subió Abraham por la mañana al lugar donde había estado delante de Jehová. </a:t>
            </a:r>
            <a:endParaRPr lang="es-ES" i="1" dirty="0" smtClean="0"/>
          </a:p>
          <a:p>
            <a:pPr marL="176213" indent="-176213">
              <a:buNone/>
            </a:pPr>
            <a:endParaRPr lang="es-ES" i="1" dirty="0" smtClean="0"/>
          </a:p>
          <a:p>
            <a:pPr>
              <a:buNone/>
            </a:pPr>
            <a:endParaRPr lang="es-ES" i="1" dirty="0"/>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marR="0" lvl="0" indent="-742950" algn="l" defTabSz="914400" rtl="0" eaLnBrk="1" fontAlgn="base" latinLnBrk="0" hangingPunct="1">
              <a:lnSpc>
                <a:spcPct val="100000"/>
              </a:lnSpc>
              <a:spcBef>
                <a:spcPct val="0"/>
              </a:spcBef>
              <a:spcAft>
                <a:spcPts val="600"/>
              </a:spcAft>
              <a:buClrTx/>
              <a:buSzTx/>
              <a:buFontTx/>
              <a:buNone/>
              <a:tabLst/>
              <a:defRPr/>
            </a:pPr>
            <a:r>
              <a:rPr kumimoji="0" lang="es-PR" sz="3400" b="0" i="0" u="none" strike="noStrike" kern="0" cap="none" spc="0" normalizeH="0" baseline="0" noProof="0" smtClean="0">
                <a:ln>
                  <a:noFill/>
                </a:ln>
                <a:solidFill>
                  <a:schemeClr val="tx2"/>
                </a:solidFill>
                <a:effectLst/>
                <a:uLnTx/>
                <a:uFillTx/>
                <a:latin typeface="+mj-lt"/>
                <a:ea typeface="+mj-ea"/>
                <a:cs typeface="+mj-cs"/>
              </a:rPr>
              <a:t>3. La desobediencia de la mujer de Lot </a:t>
            </a:r>
            <a:br>
              <a:rPr kumimoji="0" lang="es-PR" sz="3400" b="0" i="0" u="none" strike="noStrike" kern="0" cap="none" spc="0" normalizeH="0" baseline="0" noProof="0" smtClean="0">
                <a:ln>
                  <a:noFill/>
                </a:ln>
                <a:solidFill>
                  <a:schemeClr val="tx2"/>
                </a:solidFill>
                <a:effectLst/>
                <a:uLnTx/>
                <a:uFillTx/>
                <a:latin typeface="+mj-lt"/>
                <a:ea typeface="+mj-ea"/>
                <a:cs typeface="+mj-cs"/>
              </a:rPr>
            </a:br>
            <a:r>
              <a:rPr kumimoji="0" lang="es-PR" sz="3400" b="0" i="0" u="none" strike="noStrike" kern="0" cap="none" spc="0" normalizeH="0" baseline="0" noProof="0" smtClean="0">
                <a:ln>
                  <a:noFill/>
                </a:ln>
                <a:solidFill>
                  <a:schemeClr val="tx2"/>
                </a:solidFill>
                <a:effectLst/>
                <a:uLnTx/>
                <a:uFillTx/>
                <a:latin typeface="+mj-lt"/>
                <a:ea typeface="+mj-ea"/>
                <a:cs typeface="+mj-cs"/>
              </a:rPr>
              <a:t>(Génesis 19:15-29)</a:t>
            </a:r>
            <a:endParaRPr kumimoji="0" lang="es-PR" sz="3400" b="0" i="0" u="none" strike="noStrike" kern="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Texto clave</a:t>
            </a:r>
            <a:endParaRPr lang="es-PR" dirty="0"/>
          </a:p>
        </p:txBody>
      </p:sp>
      <p:sp>
        <p:nvSpPr>
          <p:cNvPr id="6" name="Content Placeholder 5"/>
          <p:cNvSpPr>
            <a:spLocks noGrp="1"/>
          </p:cNvSpPr>
          <p:nvPr>
            <p:ph idx="1"/>
          </p:nvPr>
        </p:nvSpPr>
        <p:spPr>
          <a:xfrm>
            <a:off x="341312" y="2133600"/>
            <a:ext cx="8345488" cy="4114800"/>
          </a:xfrm>
        </p:spPr>
        <p:txBody>
          <a:bodyPr/>
          <a:lstStyle/>
          <a:p>
            <a:pPr>
              <a:buNone/>
            </a:pPr>
            <a:r>
              <a:rPr lang="es-ES" sz="4400" i="1" dirty="0" smtClean="0"/>
              <a:t>	</a:t>
            </a:r>
            <a:r>
              <a:rPr lang="es-ES" i="1" dirty="0" smtClean="0"/>
              <a:t>“Entonces la mujer de Lot miró atrás, a espaldas de él, y se volvió estatua de sal." </a:t>
            </a:r>
            <a:r>
              <a:rPr lang="es-ES" dirty="0" smtClean="0"/>
              <a:t>(</a:t>
            </a:r>
            <a:r>
              <a:rPr lang="es-ES" dirty="0" smtClean="0">
                <a:solidFill>
                  <a:schemeClr val="tx2"/>
                </a:solidFill>
              </a:rPr>
              <a:t>Génesis 19.26, RVR60</a:t>
            </a:r>
            <a:r>
              <a:rPr lang="es-ES" dirty="0" smtClean="0"/>
              <a:t>)</a:t>
            </a:r>
            <a:endParaRPr lang="en-US" sz="4400" dirty="0"/>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057400"/>
            <a:ext cx="8686800" cy="3200400"/>
          </a:xfrm>
        </p:spPr>
        <p:txBody>
          <a:bodyPr/>
          <a:lstStyle/>
          <a:p>
            <a:pPr>
              <a:buNone/>
            </a:pPr>
            <a:r>
              <a:rPr lang="es-ES" i="1" dirty="0" smtClean="0"/>
              <a:t>   </a:t>
            </a:r>
            <a:r>
              <a:rPr lang="es-ES" sz="2600" i="1" dirty="0" smtClean="0"/>
              <a:t>Y miró hacia Sodoma y Gomorra, y hacia toda la tierra de aquella llanura miró; y he aquí que el humo subía de la tierra como el humo de un horno. Así, cuando destruyó Dios las ciudades de la llanura, Dios se acordó de Abraham, y envió fuera a Lot de en medio de la destrucción, al asolar las ciudades donde Lot estaba.</a:t>
            </a:r>
            <a:r>
              <a:rPr lang="es-ES" sz="2600" dirty="0" smtClean="0"/>
              <a:t>” (</a:t>
            </a:r>
            <a:r>
              <a:rPr lang="es-ES" sz="2600" dirty="0" smtClean="0">
                <a:solidFill>
                  <a:srgbClr val="FF0000"/>
                </a:solidFill>
              </a:rPr>
              <a:t>Génesis 19.15–29, RVR60</a:t>
            </a:r>
            <a:r>
              <a:rPr lang="es-ES" sz="2600" dirty="0" smtClean="0"/>
              <a:t>)</a:t>
            </a:r>
          </a:p>
          <a:p>
            <a:pPr>
              <a:buNone/>
            </a:pPr>
            <a:endParaRPr lang="es-ES" i="1" dirty="0" smtClean="0"/>
          </a:p>
          <a:p>
            <a:pPr marL="176213" indent="-176213">
              <a:buNone/>
            </a:pPr>
            <a:endParaRPr lang="es-ES" i="1" dirty="0" smtClean="0"/>
          </a:p>
          <a:p>
            <a:pPr>
              <a:buNone/>
            </a:pPr>
            <a:endParaRPr lang="es-ES" i="1" dirty="0"/>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marR="0" lvl="0" indent="-742950" algn="l" defTabSz="914400" rtl="0" eaLnBrk="1" fontAlgn="base" latinLnBrk="0" hangingPunct="1">
              <a:lnSpc>
                <a:spcPct val="100000"/>
              </a:lnSpc>
              <a:spcBef>
                <a:spcPct val="0"/>
              </a:spcBef>
              <a:spcAft>
                <a:spcPts val="600"/>
              </a:spcAft>
              <a:buClrTx/>
              <a:buSzTx/>
              <a:buFontTx/>
              <a:buNone/>
              <a:tabLst/>
              <a:defRPr/>
            </a:pPr>
            <a:r>
              <a:rPr kumimoji="0" lang="es-PR" sz="3400" b="0" i="0" u="none" strike="noStrike" kern="0" cap="none" spc="0" normalizeH="0" baseline="0" noProof="0" smtClean="0">
                <a:ln>
                  <a:noFill/>
                </a:ln>
                <a:solidFill>
                  <a:schemeClr val="tx2"/>
                </a:solidFill>
                <a:effectLst/>
                <a:uLnTx/>
                <a:uFillTx/>
                <a:latin typeface="+mj-lt"/>
                <a:ea typeface="+mj-ea"/>
                <a:cs typeface="+mj-cs"/>
              </a:rPr>
              <a:t>3. La desobediencia de la mujer de Lot </a:t>
            </a:r>
            <a:br>
              <a:rPr kumimoji="0" lang="es-PR" sz="3400" b="0" i="0" u="none" strike="noStrike" kern="0" cap="none" spc="0" normalizeH="0" baseline="0" noProof="0" smtClean="0">
                <a:ln>
                  <a:noFill/>
                </a:ln>
                <a:solidFill>
                  <a:schemeClr val="tx2"/>
                </a:solidFill>
                <a:effectLst/>
                <a:uLnTx/>
                <a:uFillTx/>
                <a:latin typeface="+mj-lt"/>
                <a:ea typeface="+mj-ea"/>
                <a:cs typeface="+mj-cs"/>
              </a:rPr>
            </a:br>
            <a:r>
              <a:rPr kumimoji="0" lang="es-PR" sz="3400" b="0" i="0" u="none" strike="noStrike" kern="0" cap="none" spc="0" normalizeH="0" baseline="0" noProof="0" smtClean="0">
                <a:ln>
                  <a:noFill/>
                </a:ln>
                <a:solidFill>
                  <a:schemeClr val="tx2"/>
                </a:solidFill>
                <a:effectLst/>
                <a:uLnTx/>
                <a:uFillTx/>
                <a:latin typeface="+mj-lt"/>
                <a:ea typeface="+mj-ea"/>
                <a:cs typeface="+mj-cs"/>
              </a:rPr>
              <a:t>(Génesis 19:15-29)</a:t>
            </a:r>
            <a:endParaRPr kumimoji="0" lang="es-PR" sz="3400" b="0" i="0" u="none" strike="noStrike" kern="0" cap="none" spc="0" normalizeH="0" baseline="0" noProof="0" dirty="0" smtClean="0">
              <a:ln>
                <a:noFill/>
              </a:ln>
              <a:solidFill>
                <a:schemeClr val="tx2"/>
              </a:solidFill>
              <a:effectLst/>
              <a:uLnTx/>
              <a:uFillTx/>
              <a:latin typeface="+mj-lt"/>
              <a:ea typeface="+mj-ea"/>
              <a:cs typeface="+mj-cs"/>
            </a:endParaRPr>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txBox="1">
            <a:spLocks noChangeArrowheads="1"/>
          </p:cNvSpPr>
          <p:nvPr/>
        </p:nvSpPr>
        <p:spPr bwMode="auto">
          <a:xfrm>
            <a:off x="990600" y="228601"/>
            <a:ext cx="7772400" cy="1219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marL="742950" marR="0" lvl="0" indent="-742950" algn="l" defTabSz="914400" rtl="0" eaLnBrk="1" fontAlgn="base" latinLnBrk="0" hangingPunct="1">
              <a:lnSpc>
                <a:spcPct val="100000"/>
              </a:lnSpc>
              <a:spcBef>
                <a:spcPct val="0"/>
              </a:spcBef>
              <a:spcAft>
                <a:spcPts val="600"/>
              </a:spcAft>
              <a:buClrTx/>
              <a:buSzTx/>
              <a:buFontTx/>
              <a:buNone/>
              <a:tabLst/>
              <a:defRPr/>
            </a:pPr>
            <a:r>
              <a:rPr kumimoji="0" lang="es-PR" sz="3400" b="0" i="0" u="none" strike="noStrike" kern="0" cap="none" spc="0" normalizeH="0" baseline="0" noProof="0" smtClean="0">
                <a:ln>
                  <a:noFill/>
                </a:ln>
                <a:solidFill>
                  <a:schemeClr val="tx2"/>
                </a:solidFill>
                <a:effectLst/>
                <a:uLnTx/>
                <a:uFillTx/>
                <a:latin typeface="+mj-lt"/>
                <a:ea typeface="+mj-ea"/>
                <a:cs typeface="+mj-cs"/>
              </a:rPr>
              <a:t>3. La desobediencia de la mujer de Lot </a:t>
            </a:r>
            <a:br>
              <a:rPr kumimoji="0" lang="es-PR" sz="3400" b="0" i="0" u="none" strike="noStrike" kern="0" cap="none" spc="0" normalizeH="0" baseline="0" noProof="0" smtClean="0">
                <a:ln>
                  <a:noFill/>
                </a:ln>
                <a:solidFill>
                  <a:schemeClr val="tx2"/>
                </a:solidFill>
                <a:effectLst/>
                <a:uLnTx/>
                <a:uFillTx/>
                <a:latin typeface="+mj-lt"/>
                <a:ea typeface="+mj-ea"/>
                <a:cs typeface="+mj-cs"/>
              </a:rPr>
            </a:br>
            <a:r>
              <a:rPr kumimoji="0" lang="es-PR" sz="3400" b="0" i="0" u="none" strike="noStrike" kern="0" cap="none" spc="0" normalizeH="0" baseline="0" noProof="0" smtClean="0">
                <a:ln>
                  <a:noFill/>
                </a:ln>
                <a:solidFill>
                  <a:schemeClr val="tx2"/>
                </a:solidFill>
                <a:effectLst/>
                <a:uLnTx/>
                <a:uFillTx/>
                <a:latin typeface="+mj-lt"/>
                <a:ea typeface="+mj-ea"/>
                <a:cs typeface="+mj-cs"/>
              </a:rPr>
              <a:t>(Génesis 19:15-29)</a:t>
            </a:r>
            <a:endParaRPr kumimoji="0" lang="es-PR" sz="3400" b="0" i="0" u="none" strike="noStrike" kern="0" cap="none" spc="0" normalizeH="0" baseline="0" noProof="0" dirty="0" smtClean="0">
              <a:ln>
                <a:noFill/>
              </a:ln>
              <a:solidFill>
                <a:schemeClr val="tx2"/>
              </a:solidFill>
              <a:effectLst/>
              <a:uLnTx/>
              <a:uFillTx/>
              <a:latin typeface="+mj-lt"/>
              <a:ea typeface="+mj-ea"/>
              <a:cs typeface="+mj-cs"/>
            </a:endParaRPr>
          </a:p>
        </p:txBody>
      </p:sp>
      <p:pic>
        <p:nvPicPr>
          <p:cNvPr id="8194" name="Picture 2"/>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a:stretch>
            <a:fillRect/>
          </a:stretch>
        </p:blipFill>
        <p:spPr bwMode="auto">
          <a:xfrm>
            <a:off x="990600" y="1981200"/>
            <a:ext cx="3200400" cy="2392456"/>
          </a:xfrm>
          <a:prstGeom prst="rect">
            <a:avLst/>
          </a:prstGeom>
          <a:noFill/>
          <a:ln w="9525">
            <a:noFill/>
            <a:miter lim="800000"/>
            <a:headEnd/>
            <a:tailEnd/>
          </a:ln>
          <a:effectLst/>
        </p:spPr>
      </p:pic>
      <p:pic>
        <p:nvPicPr>
          <p:cNvPr id="8195" name="Picture 3"/>
          <p:cNvPicPr>
            <a:picLocks noChangeAspect="1" noChangeArrowheads="1"/>
          </p:cNvPicPr>
          <p:nvPr/>
        </p:nvPicPr>
        <p:blipFill>
          <a:blip r:embed="rId5" cstate="print">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rcRect/>
          <a:stretch>
            <a:fillRect/>
          </a:stretch>
        </p:blipFill>
        <p:spPr bwMode="auto">
          <a:xfrm>
            <a:off x="4267200" y="1981200"/>
            <a:ext cx="3223354" cy="2400300"/>
          </a:xfrm>
          <a:prstGeom prst="rect">
            <a:avLst/>
          </a:prstGeom>
          <a:noFill/>
          <a:ln w="9525">
            <a:noFill/>
            <a:miter lim="800000"/>
            <a:headEnd/>
            <a:tailEnd/>
          </a:ln>
          <a:effectLst/>
        </p:spPr>
      </p:pic>
      <p:pic>
        <p:nvPicPr>
          <p:cNvPr id="8196" name="Picture 4"/>
          <p:cNvPicPr>
            <a:picLocks noChangeAspect="1" noChangeArrowheads="1"/>
          </p:cNvPicPr>
          <p:nvPr/>
        </p:nvPicPr>
        <p:blipFill>
          <a:blip r:embed="rId7" cstate="print">
            <a:extLst>
              <a:ext uri="{BEBA8EAE-BF5A-486C-A8C5-ECC9F3942E4B}">
                <a14:imgProps xmlns:a14="http://schemas.microsoft.com/office/drawing/2010/main">
                  <a14:imgLayer r:embed="rId8">
                    <a14:imgEffect>
                      <a14:sharpenSoften amount="50000"/>
                    </a14:imgEffect>
                    <a14:imgEffect>
                      <a14:brightnessContrast contrast="20000"/>
                    </a14:imgEffect>
                  </a14:imgLayer>
                </a14:imgProps>
              </a:ext>
            </a:extLst>
          </a:blip>
          <a:srcRect/>
          <a:stretch>
            <a:fillRect/>
          </a:stretch>
        </p:blipFill>
        <p:spPr bwMode="auto">
          <a:xfrm>
            <a:off x="990600" y="4419600"/>
            <a:ext cx="3246204" cy="2438400"/>
          </a:xfrm>
          <a:prstGeom prst="rect">
            <a:avLst/>
          </a:prstGeom>
          <a:noFill/>
          <a:ln w="9525">
            <a:noFill/>
            <a:miter lim="800000"/>
            <a:headEnd/>
            <a:tailEnd/>
          </a:ln>
          <a:effectLst/>
        </p:spPr>
      </p:pic>
      <p:pic>
        <p:nvPicPr>
          <p:cNvPr id="8197" name="Picture 5"/>
          <p:cNvPicPr>
            <a:picLocks noChangeAspect="1" noChangeArrowheads="1"/>
          </p:cNvPicPr>
          <p:nvPr/>
        </p:nvPicPr>
        <p:blipFill>
          <a:blip r:embed="rId9" cstate="print">
            <a:extLst>
              <a:ext uri="{BEBA8EAE-BF5A-486C-A8C5-ECC9F3942E4B}">
                <a14:imgProps xmlns:a14="http://schemas.microsoft.com/office/drawing/2010/main">
                  <a14:imgLayer r:embed="rId10">
                    <a14:imgEffect>
                      <a14:sharpenSoften amount="50000"/>
                    </a14:imgEffect>
                    <a14:imgEffect>
                      <a14:brightnessContrast contrast="20000"/>
                    </a14:imgEffect>
                  </a14:imgLayer>
                </a14:imgProps>
              </a:ext>
            </a:extLst>
          </a:blip>
          <a:srcRect/>
          <a:stretch>
            <a:fillRect/>
          </a:stretch>
        </p:blipFill>
        <p:spPr bwMode="auto">
          <a:xfrm>
            <a:off x="4267200" y="4419600"/>
            <a:ext cx="3245870" cy="2438400"/>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209800"/>
            <a:ext cx="8229600" cy="4419600"/>
          </a:xfrm>
        </p:spPr>
        <p:txBody>
          <a:bodyPr/>
          <a:lstStyle/>
          <a:p>
            <a:pPr marL="0" indent="0"/>
            <a:r>
              <a:rPr lang="es-ES" dirty="0" smtClean="0"/>
              <a:t> </a:t>
            </a:r>
            <a:r>
              <a:rPr lang="es-ES" sz="2600" dirty="0" smtClean="0"/>
              <a:t>Dios en su misericordia le dio a Lot, su mujer y sus dos hijas la oportunidad de escapar de la destrucción que venía para Sodoma. </a:t>
            </a:r>
            <a:r>
              <a:rPr lang="es-ES" sz="2600" dirty="0" smtClean="0">
                <a:solidFill>
                  <a:srgbClr val="FF0000"/>
                </a:solidFill>
              </a:rPr>
              <a:t>Génesis 19:15-16 </a:t>
            </a:r>
          </a:p>
          <a:p>
            <a:pPr marL="0" indent="0"/>
            <a:r>
              <a:rPr lang="es-ES" dirty="0" smtClean="0"/>
              <a:t> </a:t>
            </a:r>
            <a:r>
              <a:rPr lang="es-ES" sz="2600" dirty="0" smtClean="0"/>
              <a:t>Pero se les dio una advertencia: no podían mirar atrás. </a:t>
            </a:r>
            <a:r>
              <a:rPr lang="es-ES" sz="2600" dirty="0" smtClean="0">
                <a:solidFill>
                  <a:srgbClr val="FF0000"/>
                </a:solidFill>
              </a:rPr>
              <a:t>Génesis 19:17</a:t>
            </a:r>
          </a:p>
          <a:p>
            <a:pPr marL="0" indent="0"/>
            <a:r>
              <a:rPr lang="es-ES" dirty="0" smtClean="0"/>
              <a:t> </a:t>
            </a:r>
            <a:r>
              <a:rPr lang="es-ES" sz="2600" dirty="0" smtClean="0"/>
              <a:t>Lamentablemente, la mujer de Lot miró hacia atrás y se volvió estatua de sal. </a:t>
            </a:r>
            <a:r>
              <a:rPr lang="es-ES" sz="2600" dirty="0" smtClean="0">
                <a:solidFill>
                  <a:srgbClr val="FF0000"/>
                </a:solidFill>
              </a:rPr>
              <a:t>Génesis 19:26</a:t>
            </a:r>
          </a:p>
          <a:p>
            <a:pPr marL="0" indent="0"/>
            <a:r>
              <a:rPr lang="es-ES" sz="2600" dirty="0" smtClean="0">
                <a:solidFill>
                  <a:srgbClr val="FF0000"/>
                </a:solidFill>
              </a:rPr>
              <a:t> </a:t>
            </a:r>
            <a:r>
              <a:rPr lang="es-ES" sz="2600" dirty="0" smtClean="0">
                <a:solidFill>
                  <a:srgbClr val="000000"/>
                </a:solidFill>
              </a:rPr>
              <a:t>Dios se acordó de Abraham y salvó a Lot de la destrucción de Sodoma. </a:t>
            </a:r>
            <a:r>
              <a:rPr lang="es-ES" sz="2600" dirty="0" smtClean="0">
                <a:solidFill>
                  <a:srgbClr val="FF0000"/>
                </a:solidFill>
              </a:rPr>
              <a:t>Génesis 19:29 </a:t>
            </a:r>
          </a:p>
          <a:p>
            <a:pPr>
              <a:buNone/>
            </a:pPr>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La desobediencia de la mujer de Lot </a:t>
            </a:r>
            <a:br>
              <a:rPr lang="es-PR" sz="3400" dirty="0" smtClean="0"/>
            </a:br>
            <a:r>
              <a:rPr lang="es-PR" sz="3400" dirty="0" smtClean="0"/>
              <a:t>(Génesis 19:15-29)</a:t>
            </a: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209800"/>
            <a:ext cx="8229600" cy="4419600"/>
          </a:xfrm>
        </p:spPr>
        <p:txBody>
          <a:bodyPr/>
          <a:lstStyle/>
          <a:p>
            <a:pPr marL="0" indent="0"/>
            <a:r>
              <a:rPr lang="es-ES" dirty="0" smtClean="0"/>
              <a:t> </a:t>
            </a:r>
            <a:r>
              <a:rPr lang="es-ES" sz="2600" dirty="0" smtClean="0"/>
              <a:t>Jesús mismo dijo en Lucas 17:30-32: “</a:t>
            </a:r>
            <a:r>
              <a:rPr lang="es-ES" sz="2600" i="1" dirty="0" smtClean="0"/>
              <a:t>Así será el día en que el Hijo del Hombre se manifieste. En aquel día, el que esté en la azotea, y sus bienes en casa, no descienda a tomarlos; y el que en el campo, asimismo no vuelva atrás. Acordaos de la mujer de Lot.</a:t>
            </a:r>
            <a:r>
              <a:rPr lang="es-ES" sz="2600" dirty="0" smtClean="0"/>
              <a:t>”  </a:t>
            </a:r>
          </a:p>
          <a:p>
            <a:pPr marL="0" indent="0"/>
            <a:r>
              <a:rPr lang="es-ES" sz="2600" dirty="0" smtClean="0"/>
              <a:t> Sólo se menciona a la mujer de Lot en dos versículos en la Biblia: </a:t>
            </a:r>
            <a:r>
              <a:rPr lang="es-ES" sz="2600" dirty="0" smtClean="0">
                <a:solidFill>
                  <a:srgbClr val="FF0000"/>
                </a:solidFill>
              </a:rPr>
              <a:t>Génesis 19:26 y Lucas 17:32</a:t>
            </a:r>
          </a:p>
          <a:p>
            <a:pPr marL="0" indent="0"/>
            <a:endParaRPr lang="es-ES" sz="2600" dirty="0" smtClean="0">
              <a:solidFill>
                <a:srgbClr val="FF0000"/>
              </a:solidFill>
            </a:endParaRPr>
          </a:p>
          <a:p>
            <a:pPr>
              <a:buNone/>
            </a:pPr>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La desobediencia de la mujer de Lot </a:t>
            </a:r>
            <a:br>
              <a:rPr lang="es-PR" sz="3400" dirty="0" smtClean="0"/>
            </a:br>
            <a:r>
              <a:rPr lang="es-PR" sz="3400" dirty="0" smtClean="0"/>
              <a:t>(Génesis 19:15-29)</a:t>
            </a:r>
          </a:p>
        </p:txBody>
      </p:sp>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133600"/>
            <a:ext cx="8229600" cy="4495800"/>
          </a:xfrm>
        </p:spPr>
        <p:txBody>
          <a:bodyPr/>
          <a:lstStyle/>
          <a:p>
            <a:pPr>
              <a:spcAft>
                <a:spcPts val="1200"/>
              </a:spcAft>
            </a:pPr>
            <a:r>
              <a:rPr lang="es-ES" dirty="0" smtClean="0"/>
              <a:t> </a:t>
            </a:r>
            <a:r>
              <a:rPr lang="es-ES" sz="2800" b="1" dirty="0" smtClean="0"/>
              <a:t>Miremos lo que la biblia nos dice:</a:t>
            </a:r>
          </a:p>
          <a:p>
            <a:r>
              <a:rPr lang="es-ES" sz="2800" dirty="0" smtClean="0"/>
              <a:t>“</a:t>
            </a:r>
            <a:r>
              <a:rPr lang="es-ES" sz="2800" i="1" dirty="0" smtClean="0"/>
              <a:t>No os hagáis tesoros en la tierra, donde la polilla y el orín corrompen, y donde ladrones minan y hurtan; sino haceos tesoros en el cielo, donde ni la polilla ni el orín corrompen, y donde ladrones no minan ni hurtan. Porque donde esté vuestro tesoro, allí estará también vuestro corazón.</a:t>
            </a:r>
            <a:r>
              <a:rPr lang="es-ES" sz="2800" dirty="0" smtClean="0"/>
              <a:t>” </a:t>
            </a:r>
            <a:r>
              <a:rPr lang="es-ES" sz="2800" dirty="0" smtClean="0">
                <a:solidFill>
                  <a:srgbClr val="FF0000"/>
                </a:solidFill>
              </a:rPr>
              <a:t>Mateo 6.19–21 </a:t>
            </a:r>
          </a:p>
          <a:p>
            <a:endParaRPr lang="es-ES" sz="2800" dirty="0" smtClean="0">
              <a:solidFill>
                <a:srgbClr val="FF0000"/>
              </a:solidFill>
            </a:endParaRPr>
          </a:p>
          <a:p>
            <a:pPr>
              <a:buNone/>
            </a:pPr>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La desobediencia de la mujer de Lot </a:t>
            </a:r>
            <a:br>
              <a:rPr lang="es-PR" sz="3400" dirty="0" smtClean="0"/>
            </a:br>
            <a:r>
              <a:rPr lang="es-PR" sz="3400" dirty="0" smtClean="0"/>
              <a:t>(Génesis 19:15-29)</a:t>
            </a:r>
          </a:p>
        </p:txBody>
      </p:sp>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209800"/>
            <a:ext cx="8229600" cy="4419600"/>
          </a:xfrm>
        </p:spPr>
        <p:txBody>
          <a:bodyPr/>
          <a:lstStyle/>
          <a:p>
            <a:pPr>
              <a:spcAft>
                <a:spcPts val="1200"/>
              </a:spcAft>
            </a:pPr>
            <a:r>
              <a:rPr lang="es-ES" dirty="0" smtClean="0"/>
              <a:t> </a:t>
            </a:r>
            <a:r>
              <a:rPr lang="es-ES" sz="2800" b="1" dirty="0" smtClean="0"/>
              <a:t>Miremos lo que la biblia nos dice:</a:t>
            </a:r>
          </a:p>
          <a:p>
            <a:r>
              <a:rPr lang="es-ES" sz="2800" dirty="0" smtClean="0"/>
              <a:t>“</a:t>
            </a:r>
            <a:r>
              <a:rPr lang="es-ES" sz="2800" i="1" dirty="0" smtClean="0"/>
              <a:t>Poned la mira en las cosas de arriba, no en las de la tierra. Porque habéis muerto, y vuestra vida está escondida con Cristo en Dios.</a:t>
            </a:r>
            <a:r>
              <a:rPr lang="es-ES" sz="2800" dirty="0" smtClean="0"/>
              <a:t>” </a:t>
            </a:r>
            <a:r>
              <a:rPr lang="es-ES" sz="2800" dirty="0" smtClean="0">
                <a:solidFill>
                  <a:srgbClr val="FF0000"/>
                </a:solidFill>
              </a:rPr>
              <a:t>Colosenses 3:2-3</a:t>
            </a:r>
          </a:p>
          <a:p>
            <a:r>
              <a:rPr lang="es-ES" sz="2800" dirty="0" smtClean="0"/>
              <a:t>“</a:t>
            </a:r>
            <a:r>
              <a:rPr lang="es-ES" sz="2800" i="1" dirty="0" smtClean="0"/>
              <a:t>Y Jesús le dijo: Ninguno que poniendo su mano en el arado mira hacia atrás, es apto para el reino de Dios.</a:t>
            </a:r>
            <a:r>
              <a:rPr lang="es-ES" sz="2800" dirty="0" smtClean="0"/>
              <a:t>” </a:t>
            </a:r>
            <a:r>
              <a:rPr lang="es-ES" sz="2800" dirty="0" smtClean="0">
                <a:solidFill>
                  <a:srgbClr val="FF0000"/>
                </a:solidFill>
              </a:rPr>
              <a:t>Lucas 9.62 </a:t>
            </a:r>
          </a:p>
          <a:p>
            <a:endParaRPr lang="es-ES" sz="2800" dirty="0" smtClean="0">
              <a:solidFill>
                <a:srgbClr val="FF0000"/>
              </a:solidFill>
            </a:endParaRPr>
          </a:p>
          <a:p>
            <a:pPr>
              <a:buNone/>
            </a:pPr>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La desobediencia de la mujer de Lot </a:t>
            </a:r>
            <a:br>
              <a:rPr lang="es-PR" sz="3400" dirty="0" smtClean="0"/>
            </a:br>
            <a:r>
              <a:rPr lang="es-PR" sz="3400" dirty="0" smtClean="0"/>
              <a:t>(Génesis 19:15-29)</a:t>
            </a:r>
          </a:p>
        </p:txBody>
      </p:sp>
    </p:spTree>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04800" y="2057400"/>
            <a:ext cx="8382000" cy="4572000"/>
          </a:xfrm>
        </p:spPr>
        <p:txBody>
          <a:bodyPr/>
          <a:lstStyle/>
          <a:p>
            <a:pPr lvl="0">
              <a:spcAft>
                <a:spcPts val="1200"/>
              </a:spcAft>
              <a:buNone/>
              <a:defRPr/>
            </a:pPr>
            <a:r>
              <a:rPr lang="es-ES" dirty="0" smtClean="0"/>
              <a:t>    </a:t>
            </a:r>
            <a:r>
              <a:rPr lang="es-ES" b="1" dirty="0" smtClean="0"/>
              <a:t>Preguntas de repaso</a:t>
            </a:r>
          </a:p>
          <a:p>
            <a:pPr lvl="0">
              <a:spcAft>
                <a:spcPts val="1200"/>
              </a:spcAft>
              <a:buNone/>
              <a:defRPr/>
            </a:pPr>
            <a:r>
              <a:rPr lang="es-ES" dirty="0" smtClean="0"/>
              <a:t>	1. ¿De qué manera mostró Dios su misericordia con Lot y su familia?</a:t>
            </a:r>
          </a:p>
          <a:p>
            <a:pPr lvl="0">
              <a:spcAft>
                <a:spcPts val="1200"/>
              </a:spcAft>
              <a:buNone/>
              <a:defRPr/>
            </a:pPr>
            <a:r>
              <a:rPr lang="es-ES" dirty="0" smtClean="0"/>
              <a:t>	2. ¿Cuáles pudieron ser las razones para que la mujer de Lot mirara hacia atrás?</a:t>
            </a:r>
          </a:p>
          <a:p>
            <a:pPr lvl="0">
              <a:spcAft>
                <a:spcPts val="1200"/>
              </a:spcAft>
              <a:buNone/>
              <a:defRPr/>
            </a:pPr>
            <a:r>
              <a:rPr lang="es-ES" dirty="0" smtClean="0"/>
              <a:t>	3. ¿Por qué cree usted que Jesús mismo nos dijo: Acordaos de la mujer de Lot?</a:t>
            </a:r>
          </a:p>
          <a:p>
            <a:pPr lvl="0">
              <a:spcAft>
                <a:spcPts val="1200"/>
              </a:spcAft>
              <a:buNone/>
              <a:defRPr/>
            </a:pPr>
            <a:r>
              <a:rPr lang="es-ES" dirty="0" smtClean="0"/>
              <a:t>	</a:t>
            </a:r>
          </a:p>
          <a:p>
            <a:pPr>
              <a:buNone/>
            </a:pPr>
            <a:endParaRPr lang="es-ES" dirty="0"/>
          </a:p>
        </p:txBody>
      </p:sp>
      <p:sp>
        <p:nvSpPr>
          <p:cNvPr id="9" name="Rectangle 2"/>
          <p:cNvSpPr>
            <a:spLocks noGrp="1" noChangeArrowheads="1"/>
          </p:cNvSpPr>
          <p:nvPr>
            <p:ph type="title"/>
          </p:nvPr>
        </p:nvSpPr>
        <p:spPr>
          <a:xfrm>
            <a:off x="1150939" y="214315"/>
            <a:ext cx="7793037" cy="1233486"/>
          </a:xfrm>
        </p:spPr>
        <p:txBody>
          <a:bodyPr/>
          <a:lstStyle/>
          <a:p>
            <a:pPr marL="742950" indent="-742950">
              <a:spcAft>
                <a:spcPts val="600"/>
              </a:spcAft>
            </a:pPr>
            <a:r>
              <a:rPr lang="es-PR" sz="3400" dirty="0" smtClean="0"/>
              <a:t>3. La desobediencia de la mujer de Lot </a:t>
            </a:r>
            <a:br>
              <a:rPr lang="es-PR" sz="3400" dirty="0" smtClean="0"/>
            </a:br>
            <a:r>
              <a:rPr lang="es-PR" sz="3400" dirty="0" smtClean="0"/>
              <a:t>(Génesis 19:15-29)</a:t>
            </a:r>
          </a:p>
        </p:txBody>
      </p:sp>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37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smtClean="0"/>
              <a:t>Bibliografía</a:t>
            </a:r>
          </a:p>
        </p:txBody>
      </p:sp>
      <p:sp>
        <p:nvSpPr>
          <p:cNvPr id="260099" name="Rectangle 3"/>
          <p:cNvSpPr>
            <a:spLocks noGrp="1" noChangeArrowheads="1"/>
          </p:cNvSpPr>
          <p:nvPr>
            <p:ph type="body" idx="4294967295"/>
          </p:nvPr>
        </p:nvSpPr>
        <p:spPr>
          <a:xfrm>
            <a:off x="304800" y="2286000"/>
            <a:ext cx="8534400" cy="4267200"/>
          </a:xfrm>
        </p:spPr>
        <p:txBody>
          <a:bodyPr/>
          <a:lstStyle/>
          <a:p>
            <a:pPr>
              <a:lnSpc>
                <a:spcPct val="80000"/>
              </a:lnSpc>
              <a:spcAft>
                <a:spcPts val="600"/>
              </a:spcAft>
              <a:buNone/>
            </a:pPr>
            <a:r>
              <a:rPr lang="es-ES" sz="2000" i="1" dirty="0" smtClean="0"/>
              <a:t>Reina Valera Revisada (1960)</a:t>
            </a:r>
            <a:r>
              <a:rPr lang="es-ES" sz="2000" dirty="0" smtClean="0"/>
              <a:t>. 1998. Miami: Sociedades Bı́blicas Unidas.</a:t>
            </a:r>
          </a:p>
          <a:p>
            <a:pPr>
              <a:lnSpc>
                <a:spcPct val="80000"/>
              </a:lnSpc>
              <a:spcAft>
                <a:spcPts val="600"/>
              </a:spcAft>
              <a:buNone/>
            </a:pPr>
            <a:r>
              <a:rPr lang="es-ES" sz="2000" dirty="0" err="1" smtClean="0"/>
              <a:t>Priddy</a:t>
            </a:r>
            <a:r>
              <a:rPr lang="es-ES" sz="2000" dirty="0" smtClean="0"/>
              <a:t>, Eunice. </a:t>
            </a:r>
            <a:r>
              <a:rPr lang="es-ES" sz="2000" i="1" dirty="0" smtClean="0"/>
              <a:t>Extraordinarias mujeres de la Biblia.</a:t>
            </a:r>
            <a:r>
              <a:rPr lang="es-ES" sz="2000" dirty="0" smtClean="0"/>
              <a:t> Grand Rapids, Michigan: Editorial Portavoz, 2001.</a:t>
            </a:r>
          </a:p>
          <a:p>
            <a:pPr>
              <a:lnSpc>
                <a:spcPct val="80000"/>
              </a:lnSpc>
              <a:spcAft>
                <a:spcPts val="600"/>
              </a:spcAft>
              <a:buNone/>
            </a:pPr>
            <a:r>
              <a:rPr lang="es-ES" sz="2000" dirty="0" err="1" smtClean="0"/>
              <a:t>Spangler</a:t>
            </a:r>
            <a:r>
              <a:rPr lang="es-ES" sz="2000" dirty="0" smtClean="0"/>
              <a:t>, Ann y </a:t>
            </a:r>
            <a:r>
              <a:rPr lang="es-ES" sz="2000" dirty="0" err="1" smtClean="0"/>
              <a:t>Syswerda</a:t>
            </a:r>
            <a:r>
              <a:rPr lang="es-ES" sz="2000" dirty="0" smtClean="0"/>
              <a:t>, Jean E. </a:t>
            </a:r>
            <a:r>
              <a:rPr lang="es-ES" sz="2000" i="1" dirty="0" smtClean="0"/>
              <a:t>Mujeres de la Biblia</a:t>
            </a:r>
            <a:r>
              <a:rPr lang="es-ES" sz="2000" dirty="0" smtClean="0"/>
              <a:t>. Miami, Florida: Editorial Vida, 2008.</a:t>
            </a:r>
          </a:p>
          <a:p>
            <a:pPr>
              <a:lnSpc>
                <a:spcPct val="80000"/>
              </a:lnSpc>
              <a:spcAft>
                <a:spcPts val="600"/>
              </a:spcAft>
              <a:buNone/>
            </a:pPr>
            <a:r>
              <a:rPr lang="es-ES" sz="2000" dirty="0" smtClean="0">
                <a:latin typeface="Candara" pitchFamily="34" charset="0"/>
                <a:hlinkClick r:id="rId3"/>
              </a:rPr>
              <a:t>http://www.dsmedia.org/resources/illustrations/sweet-publishing/</a:t>
            </a:r>
            <a:r>
              <a:rPr lang="es-ES" sz="2000" dirty="0" smtClean="0">
                <a:latin typeface="Candara" pitchFamily="34" charset="0"/>
              </a:rPr>
              <a:t>  (imágenes bíblicas).</a:t>
            </a:r>
            <a:endParaRPr lang="en-US" sz="2000" dirty="0" smtClean="0">
              <a:latin typeface="Candara" pitchFamily="34" charset="0"/>
            </a:endParaRPr>
          </a:p>
          <a:p>
            <a:pPr>
              <a:lnSpc>
                <a:spcPct val="80000"/>
              </a:lnSpc>
              <a:spcAft>
                <a:spcPts val="600"/>
              </a:spcAft>
              <a:buNone/>
            </a:pPr>
            <a:endParaRPr lang="en-US" sz="20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37</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762000" y="152400"/>
            <a:ext cx="7772400" cy="6508960"/>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smtClean="0"/>
              <a:t>Bosquejo de Estudio</a:t>
            </a:r>
            <a:endParaRPr lang="es-PR" dirty="0"/>
          </a:p>
        </p:txBody>
      </p:sp>
      <p:sp>
        <p:nvSpPr>
          <p:cNvPr id="317443" name="Rectangle 3"/>
          <p:cNvSpPr>
            <a:spLocks noGrp="1" noChangeArrowheads="1"/>
          </p:cNvSpPr>
          <p:nvPr>
            <p:ph type="body" idx="1"/>
          </p:nvPr>
        </p:nvSpPr>
        <p:spPr>
          <a:xfrm>
            <a:off x="304800" y="2209800"/>
            <a:ext cx="8305800" cy="4267200"/>
          </a:xfrm>
        </p:spPr>
        <p:txBody>
          <a:bodyPr>
            <a:noAutofit/>
          </a:bodyPr>
          <a:lstStyle/>
          <a:p>
            <a:pPr marL="514350" indent="-514350">
              <a:spcBef>
                <a:spcPts val="600"/>
              </a:spcBef>
              <a:spcAft>
                <a:spcPts val="0"/>
              </a:spcAft>
              <a:buSzPct val="80000"/>
              <a:buNone/>
            </a:pPr>
            <a:r>
              <a:rPr lang="es-PR" sz="2800" dirty="0" smtClean="0">
                <a:solidFill>
                  <a:srgbClr val="333399"/>
                </a:solidFill>
              </a:rPr>
              <a:t>1. </a:t>
            </a:r>
            <a:r>
              <a:rPr lang="es-PR" sz="3600" dirty="0" smtClean="0"/>
              <a:t>La decisión egoísta de Lot</a:t>
            </a:r>
          </a:p>
          <a:p>
            <a:pPr marL="514350" indent="-514350">
              <a:spcBef>
                <a:spcPts val="600"/>
              </a:spcBef>
              <a:spcAft>
                <a:spcPts val="0"/>
              </a:spcAft>
              <a:buSzPct val="80000"/>
              <a:buNone/>
            </a:pPr>
            <a:r>
              <a:rPr lang="es-PR" sz="3600" dirty="0" smtClean="0"/>
              <a:t>    (</a:t>
            </a:r>
            <a:r>
              <a:rPr lang="es-PR" sz="3600" dirty="0" smtClean="0">
                <a:solidFill>
                  <a:schemeClr val="tx2"/>
                </a:solidFill>
              </a:rPr>
              <a:t>G</a:t>
            </a:r>
            <a:r>
              <a:rPr lang="es-PR" sz="3600" dirty="0" smtClean="0">
                <a:solidFill>
                  <a:srgbClr val="333399"/>
                </a:solidFill>
              </a:rPr>
              <a:t>én</a:t>
            </a:r>
            <a:r>
              <a:rPr lang="es-PR" sz="3600" dirty="0" smtClean="0">
                <a:solidFill>
                  <a:schemeClr val="tx2"/>
                </a:solidFill>
              </a:rPr>
              <a:t>esis 13:1-13</a:t>
            </a:r>
            <a:r>
              <a:rPr lang="es-PR" sz="3600" dirty="0" smtClean="0"/>
              <a:t>)</a:t>
            </a:r>
          </a:p>
          <a:p>
            <a:pPr marL="514350" indent="-514350">
              <a:spcBef>
                <a:spcPts val="600"/>
              </a:spcBef>
              <a:spcAft>
                <a:spcPts val="0"/>
              </a:spcAft>
              <a:buSzPct val="80000"/>
              <a:buNone/>
            </a:pPr>
            <a:r>
              <a:rPr lang="es-PR" sz="2800" dirty="0" smtClean="0">
                <a:solidFill>
                  <a:srgbClr val="333399"/>
                </a:solidFill>
              </a:rPr>
              <a:t>2. </a:t>
            </a:r>
            <a:r>
              <a:rPr lang="es-PR" sz="3600" dirty="0" smtClean="0"/>
              <a:t>El pecado de Sodoma</a:t>
            </a:r>
          </a:p>
          <a:p>
            <a:pPr marL="514350" indent="-514350">
              <a:spcBef>
                <a:spcPts val="600"/>
              </a:spcBef>
              <a:spcAft>
                <a:spcPts val="0"/>
              </a:spcAft>
              <a:buSzPct val="80000"/>
              <a:buNone/>
            </a:pPr>
            <a:r>
              <a:rPr lang="es-PR" sz="3600" dirty="0" smtClean="0"/>
              <a:t>    (</a:t>
            </a:r>
            <a:r>
              <a:rPr lang="es-PR" sz="3600" dirty="0" smtClean="0">
                <a:solidFill>
                  <a:schemeClr val="tx2"/>
                </a:solidFill>
              </a:rPr>
              <a:t>Génesis 19:1-14</a:t>
            </a:r>
            <a:r>
              <a:rPr lang="es-PR" sz="3600" dirty="0" smtClean="0"/>
              <a:t>)</a:t>
            </a:r>
          </a:p>
          <a:p>
            <a:pPr marL="514350" indent="-514350">
              <a:spcBef>
                <a:spcPts val="600"/>
              </a:spcBef>
              <a:spcAft>
                <a:spcPts val="0"/>
              </a:spcAft>
              <a:buSzPct val="80000"/>
              <a:buNone/>
            </a:pPr>
            <a:r>
              <a:rPr lang="es-PR" sz="2800" dirty="0" smtClean="0">
                <a:solidFill>
                  <a:srgbClr val="333399"/>
                </a:solidFill>
              </a:rPr>
              <a:t>3. </a:t>
            </a:r>
            <a:r>
              <a:rPr lang="es-PR" sz="3600" dirty="0" smtClean="0"/>
              <a:t>La desobediencia de la mujer de Lot</a:t>
            </a:r>
          </a:p>
          <a:p>
            <a:pPr marL="514350" indent="-514350">
              <a:spcBef>
                <a:spcPts val="600"/>
              </a:spcBef>
              <a:spcAft>
                <a:spcPts val="0"/>
              </a:spcAft>
              <a:buSzPct val="80000"/>
              <a:buNone/>
            </a:pPr>
            <a:r>
              <a:rPr lang="es-PR" sz="3600" b="1" dirty="0" smtClean="0"/>
              <a:t>    </a:t>
            </a:r>
            <a:r>
              <a:rPr lang="es-PR" sz="3600" dirty="0" smtClean="0"/>
              <a:t>(</a:t>
            </a:r>
            <a:r>
              <a:rPr lang="es-PR" sz="3600" dirty="0" smtClean="0">
                <a:solidFill>
                  <a:schemeClr val="tx2"/>
                </a:solidFill>
              </a:rPr>
              <a:t>Génesis 19:15-29</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317443">
                                            <p:txEl>
                                              <p:pRg st="3" end="3"/>
                                            </p:txEl>
                                          </p:spTgt>
                                        </p:tgtEl>
                                        <p:attrNameLst>
                                          <p:attrName>style.visibility</p:attrName>
                                        </p:attrNameLst>
                                      </p:cBhvr>
                                      <p:to>
                                        <p:strVal val="visible"/>
                                      </p:to>
                                    </p:set>
                                    <p:animEffect transition="in" filter="fade">
                                      <p:cBhvr>
                                        <p:cTn id="19" dur="2000"/>
                                        <p:tgtEl>
                                          <p:spTgt spid="317443">
                                            <p:txEl>
                                              <p:pRg st="3" end="3"/>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317443">
                                            <p:txEl>
                                              <p:pRg st="4" end="4"/>
                                            </p:txEl>
                                          </p:spTgt>
                                        </p:tgtEl>
                                        <p:attrNameLst>
                                          <p:attrName>style.visibility</p:attrName>
                                        </p:attrNameLst>
                                      </p:cBhvr>
                                      <p:to>
                                        <p:strVal val="visible"/>
                                      </p:to>
                                    </p:set>
                                    <p:animEffect transition="in" filter="fade">
                                      <p:cBhvr>
                                        <p:cTn id="23" dur="2000"/>
                                        <p:tgtEl>
                                          <p:spTgt spid="317443">
                                            <p:txEl>
                                              <p:pRg st="4" end="4"/>
                                            </p:txEl>
                                          </p:spTgt>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317443">
                                            <p:txEl>
                                              <p:pRg st="5" end="5"/>
                                            </p:txEl>
                                          </p:spTgt>
                                        </p:tgtEl>
                                        <p:attrNameLst>
                                          <p:attrName>style.visibility</p:attrName>
                                        </p:attrNameLst>
                                      </p:cBhvr>
                                      <p:to>
                                        <p:strVal val="visible"/>
                                      </p:to>
                                    </p:set>
                                    <p:animEffect transition="in" filter="fade">
                                      <p:cBhvr>
                                        <p:cTn id="27" dur="2000"/>
                                        <p:tgtEl>
                                          <p:spTgt spid="3174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pic>
        <p:nvPicPr>
          <p:cNvPr id="8" name="Picture 3"/>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Lst>
          </a:blip>
          <a:srcRect/>
          <a:stretch>
            <a:fillRect/>
          </a:stretch>
        </p:blipFill>
        <p:spPr bwMode="auto">
          <a:xfrm>
            <a:off x="1143000" y="1853418"/>
            <a:ext cx="7154316" cy="5004582"/>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1981200"/>
            <a:ext cx="8915400" cy="4724400"/>
          </a:xfrm>
        </p:spPr>
        <p:txBody>
          <a:bodyPr/>
          <a:lstStyle/>
          <a:p>
            <a:pPr>
              <a:buNone/>
            </a:pPr>
            <a:r>
              <a:rPr lang="es-ES" sz="3000" i="1" dirty="0" smtClean="0"/>
              <a:t>    </a:t>
            </a:r>
            <a:r>
              <a:rPr lang="es-ES" sz="2800" dirty="0" smtClean="0"/>
              <a:t>“</a:t>
            </a:r>
            <a:r>
              <a:rPr lang="es-ES" sz="2800" i="1" dirty="0" smtClean="0"/>
              <a:t>Subió, pues, </a:t>
            </a:r>
            <a:r>
              <a:rPr lang="es-ES" sz="2800" i="1" dirty="0" err="1" smtClean="0"/>
              <a:t>Abram</a:t>
            </a:r>
            <a:r>
              <a:rPr lang="es-ES" sz="2800" i="1" dirty="0" smtClean="0"/>
              <a:t> de Egipto hacia el </a:t>
            </a:r>
            <a:r>
              <a:rPr lang="es-ES" sz="2800" i="1" dirty="0" err="1" smtClean="0"/>
              <a:t>Neguev</a:t>
            </a:r>
            <a:r>
              <a:rPr lang="es-ES" sz="2800" i="1" dirty="0" smtClean="0"/>
              <a:t>, él y su mujer, con todo lo que tenía, y con él Lot. Y </a:t>
            </a:r>
            <a:r>
              <a:rPr lang="es-ES" sz="2800" i="1" dirty="0" err="1" smtClean="0"/>
              <a:t>Abram</a:t>
            </a:r>
            <a:r>
              <a:rPr lang="es-ES" sz="2800" i="1" dirty="0" smtClean="0"/>
              <a:t> era riquísimo en ganado, en plata y en oro. Y volvió por sus jornadas desde el </a:t>
            </a:r>
            <a:r>
              <a:rPr lang="es-ES" sz="2800" i="1" dirty="0" err="1" smtClean="0"/>
              <a:t>Neguev</a:t>
            </a:r>
            <a:r>
              <a:rPr lang="es-ES" sz="2800" i="1" dirty="0" smtClean="0"/>
              <a:t> hacia </a:t>
            </a:r>
            <a:r>
              <a:rPr lang="es-ES" sz="2800" i="1" dirty="0" err="1" smtClean="0"/>
              <a:t>Bet</a:t>
            </a:r>
            <a:r>
              <a:rPr lang="es-ES" sz="2800" i="1" dirty="0" smtClean="0"/>
              <a:t>-el, hasta el lugar donde había estado antes su tienda entre </a:t>
            </a:r>
            <a:r>
              <a:rPr lang="es-ES" sz="2800" i="1" dirty="0" err="1" smtClean="0"/>
              <a:t>Bet</a:t>
            </a:r>
            <a:r>
              <a:rPr lang="es-ES" sz="2800" i="1" dirty="0" smtClean="0"/>
              <a:t>-el y </a:t>
            </a:r>
            <a:r>
              <a:rPr lang="es-ES" sz="2800" i="1" dirty="0" err="1" smtClean="0"/>
              <a:t>Hai</a:t>
            </a:r>
            <a:r>
              <a:rPr lang="es-ES" sz="2800" i="1" dirty="0" smtClean="0"/>
              <a:t>, al lugar del altar que había hecho allí antes; e invocó allí </a:t>
            </a:r>
            <a:r>
              <a:rPr lang="es-ES" sz="2800" i="1" dirty="0" err="1" smtClean="0"/>
              <a:t>Abram</a:t>
            </a:r>
            <a:r>
              <a:rPr lang="es-ES" sz="2800" i="1" dirty="0" smtClean="0"/>
              <a:t> el nombre de Jehová. También Lot, que andaba con </a:t>
            </a:r>
            <a:r>
              <a:rPr lang="es-ES" sz="2800" i="1" dirty="0" err="1" smtClean="0"/>
              <a:t>Abram</a:t>
            </a:r>
            <a:r>
              <a:rPr lang="es-ES" sz="2800" i="1" dirty="0" smtClean="0"/>
              <a:t>, tenía ovejas, vacas y tiendas. Y la tierra no era suficiente para que habitasen juntos, pues sus posesiones eran muchas, y no podían morar en un mismo lugar. </a:t>
            </a:r>
            <a:endParaRPr lang="es-ES" i="1" dirty="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057400"/>
            <a:ext cx="8915400" cy="4572000"/>
          </a:xfrm>
        </p:spPr>
        <p:txBody>
          <a:bodyPr/>
          <a:lstStyle/>
          <a:p>
            <a:pPr>
              <a:buNone/>
            </a:pPr>
            <a:r>
              <a:rPr lang="es-ES" sz="3000" i="1" dirty="0" smtClean="0"/>
              <a:t>	</a:t>
            </a:r>
            <a:r>
              <a:rPr lang="es-ES" i="1" dirty="0" smtClean="0"/>
              <a:t> </a:t>
            </a:r>
            <a:r>
              <a:rPr lang="es-ES" sz="2800" i="1" dirty="0" smtClean="0"/>
              <a:t>Y hubo contienda entre los pastores del ganado de </a:t>
            </a:r>
            <a:r>
              <a:rPr lang="es-ES" sz="2800" i="1" dirty="0" err="1" smtClean="0"/>
              <a:t>Abram</a:t>
            </a:r>
            <a:r>
              <a:rPr lang="es-ES" sz="2800" i="1" dirty="0" smtClean="0"/>
              <a:t> y los pastores del ganado de Lot; y el cananeo y el </a:t>
            </a:r>
            <a:r>
              <a:rPr lang="es-ES" sz="2800" i="1" dirty="0" err="1" smtClean="0"/>
              <a:t>ferezeo</a:t>
            </a:r>
            <a:r>
              <a:rPr lang="es-ES" sz="2800" i="1" dirty="0" smtClean="0"/>
              <a:t> habitaban entonces en la tierra. Entonces </a:t>
            </a:r>
            <a:r>
              <a:rPr lang="es-ES" sz="2800" i="1" dirty="0" err="1" smtClean="0"/>
              <a:t>Abram</a:t>
            </a:r>
            <a:r>
              <a:rPr lang="es-ES" sz="2800" i="1" dirty="0" smtClean="0"/>
              <a:t> dijo a Lot: No haya ahora altercado entre nosotros dos, entre mis pastores y los tuyos, porque somos hermanos. ¿No está toda la tierra delante de ti? Yo te ruego que te apartes de mí. Si fueres a la mano izquierda, yo iré a la derecha; y si tú a la derecha, yo iré a la izquierda. </a:t>
            </a:r>
          </a:p>
          <a:p>
            <a:pPr>
              <a:buNone/>
            </a:pPr>
            <a:endParaRPr lang="es-ES" sz="3000" i="1" dirty="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152400" y="2057400"/>
            <a:ext cx="8915400" cy="4572000"/>
          </a:xfrm>
        </p:spPr>
        <p:txBody>
          <a:bodyPr/>
          <a:lstStyle/>
          <a:p>
            <a:pPr>
              <a:buNone/>
            </a:pPr>
            <a:r>
              <a:rPr lang="es-ES" sz="3000" i="1" dirty="0" smtClean="0"/>
              <a:t>	</a:t>
            </a:r>
            <a:endParaRPr lang="es-ES" sz="2800" dirty="0" smtClean="0"/>
          </a:p>
          <a:p>
            <a:pPr>
              <a:buNone/>
            </a:pPr>
            <a:endParaRPr lang="es-ES" i="1" dirty="0" smtClean="0"/>
          </a:p>
          <a:p>
            <a:pPr>
              <a:buNone/>
            </a:pPr>
            <a:endParaRPr lang="es-ES" sz="3000" i="1" dirty="0"/>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sp>
        <p:nvSpPr>
          <p:cNvPr id="8" name="Rectangle 7"/>
          <p:cNvSpPr/>
          <p:nvPr/>
        </p:nvSpPr>
        <p:spPr>
          <a:xfrm>
            <a:off x="533400" y="2057400"/>
            <a:ext cx="8153400" cy="4569738"/>
          </a:xfrm>
          <a:prstGeom prst="rect">
            <a:avLst/>
          </a:prstGeom>
        </p:spPr>
        <p:txBody>
          <a:bodyPr wrap="square">
            <a:spAutoFit/>
          </a:bodyPr>
          <a:lstStyle/>
          <a:p>
            <a:r>
              <a:rPr lang="es-ES" sz="2600" i="1" dirty="0" smtClean="0"/>
              <a:t>Y alzó Lot sus ojos, y vio toda la llanura del Jordán, que toda ella era de riego, como el huerto de Jehová, como la tierra de Egipto en la dirección de </a:t>
            </a:r>
            <a:r>
              <a:rPr lang="es-ES" sz="2600" i="1" dirty="0" err="1" smtClean="0"/>
              <a:t>Zoar</a:t>
            </a:r>
            <a:r>
              <a:rPr lang="es-ES" sz="2600" i="1" dirty="0" smtClean="0"/>
              <a:t>, antes que destruyese Jehová a Sodoma y a Gomorra. Entonces Lot escogió para sí toda la llanura del Jordán; y se fue Lot hacia el oriente, y se apartaron el uno del otro. </a:t>
            </a:r>
            <a:r>
              <a:rPr lang="es-ES" sz="2600" i="1" dirty="0" err="1" smtClean="0"/>
              <a:t>Abram</a:t>
            </a:r>
            <a:r>
              <a:rPr lang="es-ES" sz="2600" i="1" dirty="0" smtClean="0"/>
              <a:t> acampó en la tierra de Canaán, en tanto que Lot habitó en las ciudades de la llanura, y fue poniendo sus tiendas hasta Sodoma. Mas los hombres de Sodoma eran malos y pecadores contra Jehová en gran manera.</a:t>
            </a:r>
            <a:r>
              <a:rPr lang="es-ES" sz="2600" dirty="0" smtClean="0"/>
              <a:t>” (</a:t>
            </a:r>
            <a:r>
              <a:rPr lang="es-ES" sz="2600" dirty="0" smtClean="0">
                <a:solidFill>
                  <a:srgbClr val="FF0000"/>
                </a:solidFill>
              </a:rPr>
              <a:t>Génesis 13:1–13, RVR60</a:t>
            </a:r>
            <a:r>
              <a:rPr lang="es-ES" sz="2600" dirty="0" smtClean="0"/>
              <a:t>) </a:t>
            </a:r>
            <a:endParaRPr lang="en-US" sz="2600" dirty="0"/>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838200" y="290513"/>
            <a:ext cx="8305800" cy="1462087"/>
          </a:xfrm>
        </p:spPr>
        <p:txBody>
          <a:bodyPr/>
          <a:lstStyle/>
          <a:p>
            <a:pPr marL="693738" indent="-693738">
              <a:spcBef>
                <a:spcPts val="600"/>
              </a:spcBef>
              <a:spcAft>
                <a:spcPts val="0"/>
              </a:spcAft>
              <a:buFont typeface="+mj-lt"/>
              <a:buAutoNum type="arabicPeriod"/>
            </a:pPr>
            <a:r>
              <a:rPr lang="es-PR" dirty="0" smtClean="0"/>
              <a:t>La decisión egoísta de Lot</a:t>
            </a:r>
            <a:br>
              <a:rPr lang="es-PR" dirty="0" smtClean="0"/>
            </a:br>
            <a:r>
              <a:rPr lang="es-PR" dirty="0" smtClean="0"/>
              <a:t>(Génesis 13:1-13)</a:t>
            </a:r>
          </a:p>
        </p:txBody>
      </p:sp>
      <p:pic>
        <p:nvPicPr>
          <p:cNvPr id="4098"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rcRect/>
          <a:stretch>
            <a:fillRect/>
          </a:stretch>
        </p:blipFill>
        <p:spPr bwMode="auto">
          <a:xfrm>
            <a:off x="304800" y="2514600"/>
            <a:ext cx="4073222" cy="2971800"/>
          </a:xfrm>
          <a:prstGeom prst="rect">
            <a:avLst/>
          </a:prstGeom>
          <a:noFill/>
          <a:ln w="9525">
            <a:noFill/>
            <a:miter lim="800000"/>
            <a:headEnd/>
            <a:tailEnd/>
          </a:ln>
          <a:effectLst/>
        </p:spPr>
      </p:pic>
      <p:pic>
        <p:nvPicPr>
          <p:cNvPr id="4099" name="Picture 3"/>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rcRect/>
          <a:stretch>
            <a:fillRect/>
          </a:stretch>
        </p:blipFill>
        <p:spPr bwMode="auto">
          <a:xfrm>
            <a:off x="4495800" y="2362200"/>
            <a:ext cx="4466210" cy="3124200"/>
          </a:xfrm>
          <a:prstGeom prst="rect">
            <a:avLst/>
          </a:prstGeom>
          <a:noFill/>
          <a:ln w="9525">
            <a:noFill/>
            <a:miter lim="800000"/>
            <a:headEnd/>
            <a:tailEnd/>
          </a:ln>
          <a:effectLst/>
        </p:spPr>
      </p:pic>
    </p:spTree>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68923</TotalTime>
  <Words>2325</Words>
  <Application>Microsoft Office PowerPoint</Application>
  <PresentationFormat>On-screen Show (4:3)</PresentationFormat>
  <Paragraphs>262</Paragraphs>
  <Slides>38</Slides>
  <Notes>37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38</vt:i4>
      </vt:variant>
    </vt:vector>
  </HeadingPairs>
  <TitlesOfParts>
    <vt:vector size="46" baseType="lpstr">
      <vt:lpstr>Arial</vt:lpstr>
      <vt:lpstr>Calibri</vt:lpstr>
      <vt:lpstr>Candara</vt:lpstr>
      <vt:lpstr>Tahoma</vt:lpstr>
      <vt:lpstr>Times New Roman</vt:lpstr>
      <vt:lpstr>Wingdings</vt:lpstr>
      <vt:lpstr>Blends</vt:lpstr>
      <vt:lpstr>Office Theme</vt:lpstr>
      <vt:lpstr>PowerPoint Presentation</vt:lpstr>
      <vt:lpstr>Contexto</vt:lpstr>
      <vt:lpstr>Texto clave</vt:lpstr>
      <vt:lpstr>Bosquejo de Estudio</vt:lpstr>
      <vt:lpstr>La decisión egoísta de Lot (Génesis 13:1-13)</vt:lpstr>
      <vt:lpstr>La decisión egoísta de Lot (Génesis 13:1-13)</vt:lpstr>
      <vt:lpstr>La decisión egoísta de Lot (Génesis 13:1-13)</vt:lpstr>
      <vt:lpstr>La decisión egoísta de Lot (Génesis 13:1-13)</vt:lpstr>
      <vt:lpstr>La decisión egoísta de Lot (Génesis 13:1-13)</vt:lpstr>
      <vt:lpstr>La decisión egoísta de Lot (Génesis 13:1-13)</vt:lpstr>
      <vt:lpstr>La decisión egoísta de Lot (Génesis 13:1-13)</vt:lpstr>
      <vt:lpstr>La decisión egoísta de Lot (Génesis 13:1-13)</vt:lpstr>
      <vt:lpstr>La decisión egoísta de Lot (Génesis 13:1-13)</vt:lpstr>
      <vt:lpstr>La decisión egoísta de Lot (Génesis 13:1-13)</vt:lpstr>
      <vt:lpstr>El pecado de Sodoma (Génesis 19:1-14)</vt:lpstr>
      <vt:lpstr>El pecado de Sodoma (Génesis 19:1-14)</vt:lpstr>
      <vt:lpstr>El pecado de Sodoma (Génesis 19:1-14)</vt:lpstr>
      <vt:lpstr>El pecado de Sodoma (Génesis 19:1-14)</vt:lpstr>
      <vt:lpstr>El pecado de Sodoma (Génesis 19:1-14)</vt:lpstr>
      <vt:lpstr>El pecado de Sodoma (Génesis 19:1-14)</vt:lpstr>
      <vt:lpstr>2. El pecado de Sodoma (Génesis 19:1-14)</vt:lpstr>
      <vt:lpstr>2. El pecado de Sodoma (Génesis 19:1-14)</vt:lpstr>
      <vt:lpstr>2. El pecado de Sodoma (Génesis 19:1-14)</vt:lpstr>
      <vt:lpstr>2. El pecado de Sodoma (Génesis 19:1-14)</vt:lpstr>
      <vt:lpstr>2. El pecado de Sodoma (Génesis 19:1-14)</vt:lpstr>
      <vt:lpstr>3. La desobediencia de la mujer de Lot  (Génesis 19:15-29)</vt:lpstr>
      <vt:lpstr>PowerPoint Presentation</vt:lpstr>
      <vt:lpstr>PowerPoint Presentation</vt:lpstr>
      <vt:lpstr>PowerPoint Presentation</vt:lpstr>
      <vt:lpstr>PowerPoint Presentation</vt:lpstr>
      <vt:lpstr>PowerPoint Presentation</vt:lpstr>
      <vt:lpstr>3. La desobediencia de la mujer de Lot  (Génesis 19:15-29)</vt:lpstr>
      <vt:lpstr>3. La desobediencia de la mujer de Lot  (Génesis 19:15-29)</vt:lpstr>
      <vt:lpstr>3. La desobediencia de la mujer de Lot  (Génesis 19:15-29)</vt:lpstr>
      <vt:lpstr>3. La desobediencia de la mujer de Lot  (Génesis 19:15-29)</vt:lpstr>
      <vt:lpstr>3. La desobediencia de la mujer de Lot  (Génesis 19:15-29)</vt:lpstr>
      <vt:lpstr>Bibliografía</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mujer de Lot - Recuérdala</dc:title>
  <dc:creator>JRIVERA</dc:creator>
  <cp:lastModifiedBy>Tito Ortega</cp:lastModifiedBy>
  <cp:revision>2619</cp:revision>
  <dcterms:created xsi:type="dcterms:W3CDTF">2007-01-24T21:53:34Z</dcterms:created>
  <dcterms:modified xsi:type="dcterms:W3CDTF">2014-02-15T19:47:47Z</dcterms:modified>
</cp:coreProperties>
</file>