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89" r:id="rId2"/>
  </p:sldMasterIdLst>
  <p:notesMasterIdLst>
    <p:notesMasterId r:id="rId22"/>
  </p:notesMasterIdLst>
  <p:handoutMasterIdLst>
    <p:handoutMasterId r:id="rId23"/>
  </p:handoutMasterIdLst>
  <p:sldIdLst>
    <p:sldId id="901" r:id="rId3"/>
    <p:sldId id="530" r:id="rId4"/>
    <p:sldId id="1315" r:id="rId5"/>
    <p:sldId id="1265" r:id="rId6"/>
    <p:sldId id="1309" r:id="rId7"/>
    <p:sldId id="1387" r:id="rId8"/>
    <p:sldId id="757" r:id="rId9"/>
    <p:sldId id="1284" r:id="rId10"/>
    <p:sldId id="1393" r:id="rId11"/>
    <p:sldId id="1355" r:id="rId12"/>
    <p:sldId id="1391" r:id="rId13"/>
    <p:sldId id="1389" r:id="rId14"/>
    <p:sldId id="1399" r:id="rId15"/>
    <p:sldId id="1400" r:id="rId16"/>
    <p:sldId id="1372" r:id="rId17"/>
    <p:sldId id="1401" r:id="rId18"/>
    <p:sldId id="1392" r:id="rId19"/>
    <p:sldId id="542" r:id="rId20"/>
    <p:sldId id="269" r:id="rId21"/>
  </p:sldIdLst>
  <p:sldSz cx="9144000" cy="6858000" type="screen4x3"/>
  <p:notesSz cx="6858000" cy="9236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99"/>
    <a:srgbClr val="000000"/>
    <a:srgbClr val="660066"/>
    <a:srgbClr val="502604"/>
    <a:srgbClr val="996633"/>
    <a:srgbClr val="104C2D"/>
    <a:srgbClr val="1D7D42"/>
    <a:srgbClr val="990099"/>
    <a:srgbClr val="336600"/>
    <a:srgbClr val="285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64" autoAdjust="0"/>
    <p:restoredTop sz="93419" autoAdjust="0"/>
  </p:normalViewPr>
  <p:slideViewPr>
    <p:cSldViewPr>
      <p:cViewPr varScale="1">
        <p:scale>
          <a:sx n="116" d="100"/>
          <a:sy n="116" d="100"/>
        </p:scale>
        <p:origin x="146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180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4" y="0"/>
            <a:ext cx="2971800" cy="46180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r">
              <a:defRPr sz="1200"/>
            </a:lvl1pPr>
          </a:lstStyle>
          <a:p>
            <a:fld id="{852B88E5-B5CA-42A6-8C8D-771217504241}" type="datetimeFigureOut">
              <a:rPr lang="en-US" smtClean="0"/>
              <a:pPr/>
              <a:t>12/13/2015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8"/>
            <a:ext cx="2971800" cy="46180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4" y="8772668"/>
            <a:ext cx="2971800" cy="46180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r">
              <a:defRPr sz="1200"/>
            </a:lvl1pPr>
          </a:lstStyle>
          <a:p>
            <a:fld id="{FD945C08-F24C-4AF2-AD69-0EE14E38D7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4401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4" y="0"/>
            <a:ext cx="297180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20775" y="693738"/>
            <a:ext cx="4616450" cy="34623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87136"/>
            <a:ext cx="5486400" cy="415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2668"/>
            <a:ext cx="297180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4" y="8772668"/>
            <a:ext cx="297180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1386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1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670053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2411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42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109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5550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5192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884614" y="8772525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57" tIns="45979" rIns="91957" bIns="45979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18</a:t>
            </a:fld>
            <a:endParaRPr lang="en-US" sz="12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17023522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19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0775" y="693738"/>
            <a:ext cx="4616450" cy="3462337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4758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29719316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8461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520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3733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1265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6446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3376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10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/>
              <a:pPr/>
              <a:t>12/13/2015</a:t>
            </a:fld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  <p:sldLayoutId id="2147483688" r:id="rId13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  <a:alpha val="8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16_Elisha_Boy_1024_JPE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42151" y="6248400"/>
            <a:ext cx="1905000" cy="457200"/>
          </a:xfrm>
        </p:spPr>
        <p:txBody>
          <a:bodyPr/>
          <a:lstStyle/>
          <a:p>
            <a:fld id="{6168C845-AC6A-4CB1-AD25-7DB23307EAA9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52400" y="6019800"/>
            <a:ext cx="3048000" cy="646331"/>
          </a:xfrm>
          <a:prstGeom prst="rect">
            <a:avLst/>
          </a:prstGeom>
          <a:solidFill>
            <a:schemeClr val="bg1">
              <a:lumMod val="95000"/>
              <a:lumOff val="5000"/>
              <a:alpha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dirty="0">
                <a:solidFill>
                  <a:schemeClr val="tx2"/>
                </a:solidFill>
                <a:latin typeface="Arial" charset="0"/>
              </a:rPr>
              <a:t>Iglesia Bíblica Bautista de </a:t>
            </a:r>
            <a:r>
              <a:rPr lang="es-PR" dirty="0" smtClean="0">
                <a:solidFill>
                  <a:schemeClr val="tx2"/>
                </a:solidFill>
                <a:latin typeface="Arial" charset="0"/>
              </a:rPr>
              <a:t>Aguadilla</a:t>
            </a:r>
            <a:endParaRPr lang="es-PR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17" name="Picture 7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286000" y="6324600"/>
            <a:ext cx="6858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4"/>
          <p:cNvSpPr txBox="1">
            <a:spLocks noChangeArrowheads="1"/>
          </p:cNvSpPr>
          <p:nvPr/>
        </p:nvSpPr>
        <p:spPr>
          <a:xfrm>
            <a:off x="152400" y="1524000"/>
            <a:ext cx="8763000" cy="4191000"/>
          </a:xfrm>
          <a:prstGeom prst="rect">
            <a:avLst/>
          </a:prstGeom>
          <a:solidFill>
            <a:schemeClr val="bg1">
              <a:lumMod val="95000"/>
              <a:lumOff val="5000"/>
              <a:alpha val="60000"/>
            </a:schemeClr>
          </a:solidFill>
          <a:effectLst>
            <a:softEdge rad="12700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Mujeres de la Biblia</a:t>
            </a:r>
          </a:p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La </a:t>
            </a:r>
            <a:r>
              <a:rPr lang="es-P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Sunamita</a:t>
            </a: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: Un anfitriona generosa</a:t>
            </a:r>
            <a:endParaRPr kumimoji="0" lang="es-PR" sz="3600" b="0" i="0" u="none" strike="noStrike" kern="1200" cap="none" spc="0" normalizeH="0" baseline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(2 Reyes 4:8-37; 8:1-6)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10 de diciembre 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de 2015</a:t>
            </a:r>
            <a:endParaRPr kumimoji="0" lang="es-PR" sz="3600" b="0" i="0" u="none" strike="noStrike" kern="1200" cap="none" spc="0" normalizeH="0" baseline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1"/>
            <a:ext cx="7772400" cy="1219200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400" dirty="0" smtClean="0"/>
              <a:t>3. Su Estabilidad en la Crisis</a:t>
            </a:r>
            <a:br>
              <a:rPr lang="es-PR" sz="3400" dirty="0" smtClean="0"/>
            </a:br>
            <a:r>
              <a:rPr lang="es-PR" sz="3400" dirty="0" smtClean="0"/>
              <a:t>2 Reyes 4:18-23</a:t>
            </a:r>
          </a:p>
        </p:txBody>
      </p:sp>
      <p:pic>
        <p:nvPicPr>
          <p:cNvPr id="8" name="Picture 1" descr="07_Elisha_Boy_1024_JPEG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905000"/>
            <a:ext cx="6553200" cy="491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i="1" smtClean="0"/>
              <a:pPr/>
              <a:t>11</a:t>
            </a:fld>
            <a:endParaRPr lang="en-US" i="1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i="1" smtClean="0">
                <a:solidFill>
                  <a:srgbClr val="000000"/>
                </a:solidFill>
              </a:rPr>
              <a:pPr algn="r">
                <a:defRPr/>
              </a:pPr>
              <a:t>11</a:t>
            </a:fld>
            <a:endParaRPr lang="en-US" sz="1400" i="1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i="1" dirty="0" smtClean="0">
                <a:solidFill>
                  <a:srgbClr val="000000"/>
                </a:solidFill>
              </a:rPr>
              <a:t> </a:t>
            </a:r>
            <a:endParaRPr lang="es-PR" i="1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2057400"/>
            <a:ext cx="8718551" cy="4572000"/>
          </a:xfrm>
        </p:spPr>
        <p:txBody>
          <a:bodyPr/>
          <a:lstStyle/>
          <a:p>
            <a:pPr marL="0" indent="0">
              <a:buNone/>
            </a:pPr>
            <a:r>
              <a:rPr lang="es-ES" i="1" dirty="0" smtClean="0"/>
              <a:t>“Y </a:t>
            </a:r>
            <a:r>
              <a:rPr lang="es-ES" i="1" dirty="0"/>
              <a:t>el niño creció. Pero aconteció un día, que vino a su padre, que estaba con los </a:t>
            </a:r>
            <a:r>
              <a:rPr lang="es-ES" i="1" dirty="0" smtClean="0"/>
              <a:t>segadores; y </a:t>
            </a:r>
            <a:r>
              <a:rPr lang="es-ES" i="1" dirty="0"/>
              <a:t>dijo a su padre: !!Ay, mi cabeza, mi cabeza! Y el padre dijo a un criado: Llévalo a su </a:t>
            </a:r>
            <a:r>
              <a:rPr lang="es-ES" i="1" dirty="0" smtClean="0"/>
              <a:t>madre. Y </a:t>
            </a:r>
            <a:r>
              <a:rPr lang="es-ES" i="1" dirty="0"/>
              <a:t>habiéndole él tomado y traído a su madre, estuvo sentado en sus rodillas hasta el mediodía, y </a:t>
            </a:r>
            <a:r>
              <a:rPr lang="es-ES" i="1" dirty="0" smtClean="0"/>
              <a:t>murió. Ella </a:t>
            </a:r>
            <a:r>
              <a:rPr lang="es-ES" i="1" dirty="0"/>
              <a:t>entonces subió, y lo puso sobre la cama del varón de Dios, y cerrando la puerta, se salió</a:t>
            </a:r>
            <a:r>
              <a:rPr lang="es-ES" i="1" dirty="0" smtClean="0"/>
              <a:t>.”</a:t>
            </a:r>
            <a:endParaRPr lang="es-ES" i="1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345281"/>
            <a:ext cx="7772400" cy="1219200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400" dirty="0" smtClean="0"/>
              <a:t>3. Su </a:t>
            </a:r>
            <a:r>
              <a:rPr lang="es-PR" sz="3400" dirty="0"/>
              <a:t>Estabilidad en la Crisis</a:t>
            </a:r>
            <a:br>
              <a:rPr lang="es-PR" sz="3400" dirty="0"/>
            </a:br>
            <a:r>
              <a:rPr lang="es-PR" sz="3400" dirty="0"/>
              <a:t>2 Reyes 4:18-23</a:t>
            </a:r>
            <a:endParaRPr lang="es-PR" sz="3400" dirty="0" smtClean="0"/>
          </a:p>
        </p:txBody>
      </p:sp>
    </p:spTree>
    <p:extLst>
      <p:ext uri="{BB962C8B-B14F-4D97-AF65-F5344CB8AC3E}">
        <p14:creationId xmlns:p14="http://schemas.microsoft.com/office/powerpoint/2010/main" val="25028833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i="1" smtClean="0"/>
              <a:pPr/>
              <a:t>12</a:t>
            </a:fld>
            <a:endParaRPr lang="en-US" i="1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i="1" smtClean="0">
                <a:solidFill>
                  <a:srgbClr val="000000"/>
                </a:solidFill>
              </a:rPr>
              <a:pPr algn="r">
                <a:defRPr/>
              </a:pPr>
              <a:t>12</a:t>
            </a:fld>
            <a:endParaRPr lang="en-US" sz="1400" i="1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i="1" dirty="0" smtClean="0">
                <a:solidFill>
                  <a:srgbClr val="000000"/>
                </a:solidFill>
              </a:rPr>
              <a:t> </a:t>
            </a:r>
            <a:endParaRPr lang="es-PR" i="1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458200" cy="4572000"/>
          </a:xfrm>
        </p:spPr>
        <p:txBody>
          <a:bodyPr/>
          <a:lstStyle/>
          <a:p>
            <a:pPr marL="0" indent="0">
              <a:buNone/>
            </a:pPr>
            <a:r>
              <a:rPr lang="es-ES" i="1" dirty="0" smtClean="0"/>
              <a:t>“Llamando </a:t>
            </a:r>
            <a:r>
              <a:rPr lang="es-ES" i="1" dirty="0"/>
              <a:t>luego a su marido, le dijo: Te ruego que envíes conmigo a alguno de los criados y una de las asnas, para que yo vaya corriendo al varón de Dios, y </a:t>
            </a:r>
            <a:r>
              <a:rPr lang="es-ES" i="1" dirty="0" smtClean="0"/>
              <a:t>regrese. </a:t>
            </a:r>
            <a:r>
              <a:rPr lang="es-ES" i="1" dirty="0"/>
              <a:t>É</a:t>
            </a:r>
            <a:r>
              <a:rPr lang="es-ES" i="1" dirty="0" smtClean="0"/>
              <a:t>l </a:t>
            </a:r>
            <a:r>
              <a:rPr lang="es-ES" i="1" dirty="0"/>
              <a:t>dijo: ¿Para qué vas a verle hoy? No es nueva luna, ni día de </a:t>
            </a:r>
            <a:r>
              <a:rPr lang="es-ES" i="1" dirty="0" smtClean="0"/>
              <a:t>reposo.</a:t>
            </a:r>
            <a:r>
              <a:rPr lang="es-ES" i="1" dirty="0"/>
              <a:t> Y ella respondió: Paz</a:t>
            </a:r>
            <a:r>
              <a:rPr lang="es-ES" i="1" dirty="0" smtClean="0"/>
              <a:t>.”</a:t>
            </a:r>
            <a:endParaRPr lang="es-ES" i="1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345281"/>
            <a:ext cx="7772400" cy="1219200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400" dirty="0"/>
              <a:t>3. Su Estabilidad en la Crisis</a:t>
            </a:r>
            <a:br>
              <a:rPr lang="es-PR" sz="3400" dirty="0"/>
            </a:br>
            <a:r>
              <a:rPr lang="es-PR" sz="3400" dirty="0"/>
              <a:t>2 Reyes 4:18-23</a:t>
            </a:r>
            <a:endParaRPr lang="es-PR" sz="3400" dirty="0" smtClean="0"/>
          </a:p>
        </p:txBody>
      </p:sp>
    </p:spTree>
    <p:extLst>
      <p:ext uri="{BB962C8B-B14F-4D97-AF65-F5344CB8AC3E}">
        <p14:creationId xmlns:p14="http://schemas.microsoft.com/office/powerpoint/2010/main" val="38955117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2906714"/>
            <a:ext cx="8494713" cy="1500187"/>
          </a:xfrm>
        </p:spPr>
        <p:txBody>
          <a:bodyPr/>
          <a:lstStyle/>
          <a:p>
            <a:r>
              <a:rPr lang="en-US" dirty="0" smtClean="0"/>
              <a:t>2 Reyes 4:24-37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5" name="Picture 1" descr="10_Elisha_Boy_1024_JPE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948" y="990600"/>
            <a:ext cx="7004051" cy="525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7323669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026" y="2906713"/>
            <a:ext cx="7772400" cy="1500187"/>
          </a:xfrm>
        </p:spPr>
        <p:txBody>
          <a:bodyPr/>
          <a:lstStyle/>
          <a:p>
            <a:r>
              <a:rPr lang="en-US" dirty="0" smtClean="0"/>
              <a:t>2 Reyes 8:1-6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5" name="Picture 1" descr="16_Elisha_Boy_1024_JPE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949" y="990600"/>
            <a:ext cx="7004051" cy="525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2009657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382000" cy="45720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  <a:buFontTx/>
              <a:buChar char="-"/>
            </a:pPr>
            <a:r>
              <a:rPr lang="es-ES" sz="2600" dirty="0"/>
              <a:t>Mencione tres </a:t>
            </a:r>
            <a:r>
              <a:rPr lang="es-ES" sz="2600" dirty="0" smtClean="0"/>
              <a:t>características de la mujer </a:t>
            </a:r>
            <a:r>
              <a:rPr lang="es-ES" sz="2600" dirty="0" err="1" smtClean="0"/>
              <a:t>sunamita</a:t>
            </a:r>
            <a:r>
              <a:rPr lang="es-ES" sz="2600" dirty="0" smtClean="0"/>
              <a:t>.</a:t>
            </a:r>
            <a:endParaRPr lang="es-ES" sz="2600" dirty="0"/>
          </a:p>
          <a:p>
            <a:pPr>
              <a:spcBef>
                <a:spcPts val="0"/>
              </a:spcBef>
              <a:spcAft>
                <a:spcPts val="600"/>
              </a:spcAft>
              <a:buFontTx/>
              <a:buChar char="-"/>
            </a:pPr>
            <a:r>
              <a:rPr lang="es-ES" sz="2600" dirty="0" smtClean="0"/>
              <a:t>¿Qué reacción causó la falta de hijos de Ana en cada uno de las personas relacionadas con el asunto?</a:t>
            </a:r>
          </a:p>
          <a:p>
            <a:pPr>
              <a:spcBef>
                <a:spcPts val="0"/>
              </a:spcBef>
              <a:spcAft>
                <a:spcPts val="600"/>
              </a:spcAft>
              <a:buFontTx/>
              <a:buChar char="-"/>
            </a:pPr>
            <a:r>
              <a:rPr lang="es-ES" sz="2600" dirty="0" smtClean="0"/>
              <a:t>Cuando Eliseo le pidió a la mujer </a:t>
            </a:r>
            <a:r>
              <a:rPr lang="es-ES" sz="2600" dirty="0" err="1" smtClean="0"/>
              <a:t>sunamita</a:t>
            </a:r>
            <a:r>
              <a:rPr lang="es-ES" sz="2600" dirty="0" smtClean="0"/>
              <a:t> que deje su hogar, ¿por qué eligió quedarse?</a:t>
            </a:r>
          </a:p>
          <a:p>
            <a:pPr>
              <a:spcBef>
                <a:spcPts val="0"/>
              </a:spcBef>
              <a:spcAft>
                <a:spcPts val="600"/>
              </a:spcAft>
              <a:buFontTx/>
              <a:buChar char="-"/>
            </a:pPr>
            <a:r>
              <a:rPr lang="es-ES" sz="2600" dirty="0" smtClean="0"/>
              <a:t>Diga dos ocasiones en que esta mujer demostró tener gran fe.</a:t>
            </a:r>
          </a:p>
          <a:p>
            <a:pPr>
              <a:spcBef>
                <a:spcPts val="0"/>
              </a:spcBef>
              <a:spcAft>
                <a:spcPts val="600"/>
              </a:spcAft>
              <a:buFontTx/>
              <a:buChar char="-"/>
            </a:pPr>
            <a:r>
              <a:rPr lang="es-ES" sz="2600" dirty="0" smtClean="0"/>
              <a:t>¿Cómo premió Dios su fe?</a:t>
            </a:r>
          </a:p>
          <a:p>
            <a:pPr>
              <a:spcBef>
                <a:spcPts val="0"/>
              </a:spcBef>
              <a:spcAft>
                <a:spcPts val="600"/>
              </a:spcAft>
              <a:buFontTx/>
              <a:buChar char="-"/>
            </a:pPr>
            <a:r>
              <a:rPr lang="es-ES" sz="2600" dirty="0" smtClean="0"/>
              <a:t>¿De qué manera puede usted ser generosa con un siervo de Dios?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5"/>
            <a:ext cx="7793037" cy="1233486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400" dirty="0" smtClean="0"/>
              <a:t>Repaso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382000" cy="45720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s-ES" sz="2600" dirty="0" smtClean="0"/>
              <a:t>¿Por qué habrá respondido la mujer de la forma que lo hizo ante la promesa de un hijo según el versículo 16? Comparece con el versículo 28.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s-ES" sz="2600" dirty="0" smtClean="0"/>
              <a:t>¿Por qué les dio a entender tanto a su marido como a </a:t>
            </a:r>
            <a:r>
              <a:rPr lang="es-ES" sz="2600" dirty="0" err="1" smtClean="0"/>
              <a:t>Guiezi</a:t>
            </a:r>
            <a:r>
              <a:rPr lang="es-ES" sz="2600" dirty="0" smtClean="0"/>
              <a:t> que todo estaba “bien” cuando en realidad no lo estaba? ¿Cuál era su intención?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s-ES" sz="2600" dirty="0" smtClean="0"/>
              <a:t>¿Qué cosa admira en la </a:t>
            </a:r>
            <a:r>
              <a:rPr lang="es-ES" sz="2600" dirty="0" err="1" smtClean="0"/>
              <a:t>sunamita</a:t>
            </a:r>
            <a:r>
              <a:rPr lang="es-ES" sz="2600" dirty="0" smtClean="0"/>
              <a:t> que le gustaría imitar?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5"/>
            <a:ext cx="7793037" cy="1233486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400" dirty="0" smtClean="0"/>
              <a:t>Repaso</a:t>
            </a:r>
          </a:p>
        </p:txBody>
      </p:sp>
    </p:spTree>
    <p:extLst>
      <p:ext uri="{BB962C8B-B14F-4D97-AF65-F5344CB8AC3E}">
        <p14:creationId xmlns:p14="http://schemas.microsoft.com/office/powerpoint/2010/main" val="41402338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382000" cy="45720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s-ES" sz="2600" dirty="0" smtClean="0"/>
              <a:t>Cientos de madres perdieron a sus hijos durante ese período en el que Dios salvó a un muchacho a través de Elías y a este otro a través de Eliseo. ¿Qué conclusión saca de esas historias? ¿Qué le dicen acerca de Dios?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5"/>
            <a:ext cx="7793037" cy="1233486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400" dirty="0" smtClean="0"/>
              <a:t>Repaso</a:t>
            </a:r>
          </a:p>
        </p:txBody>
      </p:sp>
    </p:spTree>
    <p:extLst>
      <p:ext uri="{BB962C8B-B14F-4D97-AF65-F5344CB8AC3E}">
        <p14:creationId xmlns:p14="http://schemas.microsoft.com/office/powerpoint/2010/main" val="16474144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smtClean="0"/>
              <a:t>Bibliografía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2286000"/>
            <a:ext cx="8534400" cy="4267200"/>
          </a:xfrm>
        </p:spPr>
        <p:txBody>
          <a:bodyPr/>
          <a:lstStyle/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2000" i="1" dirty="0" smtClean="0"/>
              <a:t>Reina Valera Revisada (1960)</a:t>
            </a:r>
            <a:r>
              <a:rPr lang="es-ES" sz="2000" dirty="0" smtClean="0"/>
              <a:t>. 1998. Miami: Sociedades Bı́blicas Unidas.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2000" dirty="0" err="1" smtClean="0"/>
              <a:t>Priddy</a:t>
            </a:r>
            <a:r>
              <a:rPr lang="es-ES" sz="2000" dirty="0" smtClean="0"/>
              <a:t>, Eunice. </a:t>
            </a:r>
            <a:r>
              <a:rPr lang="es-ES" sz="2000" i="1" dirty="0" smtClean="0"/>
              <a:t>Extraordinarias mujeres de la Biblia.</a:t>
            </a:r>
            <a:r>
              <a:rPr lang="es-ES" sz="2000" dirty="0" smtClean="0"/>
              <a:t> Grand Rapids, Michigan: Editorial Portavoz, 2001.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2000" dirty="0" err="1" smtClean="0"/>
              <a:t>Spangler</a:t>
            </a:r>
            <a:r>
              <a:rPr lang="es-ES" sz="2000" dirty="0" smtClean="0"/>
              <a:t>, Ann y </a:t>
            </a:r>
            <a:r>
              <a:rPr lang="es-ES" sz="2000" dirty="0" err="1" smtClean="0"/>
              <a:t>Syswerda</a:t>
            </a:r>
            <a:r>
              <a:rPr lang="es-ES" sz="2000" dirty="0" smtClean="0"/>
              <a:t>, Jean E. </a:t>
            </a:r>
            <a:r>
              <a:rPr lang="es-ES" sz="2000" i="1" dirty="0" smtClean="0"/>
              <a:t>Mujeres de la Biblia</a:t>
            </a:r>
            <a:r>
              <a:rPr lang="es-ES" sz="2000" dirty="0" smtClean="0"/>
              <a:t>. Miami, Florida: Editorial Vida, 2008.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2000" dirty="0" smtClean="0">
                <a:latin typeface="Candara" pitchFamily="34" charset="0"/>
                <a:hlinkClick r:id="rId3"/>
              </a:rPr>
              <a:t>http://www.dsmedia.org/resources/illustrations/sweet-publishing/</a:t>
            </a:r>
            <a:r>
              <a:rPr lang="es-ES" sz="2000" dirty="0" smtClean="0">
                <a:latin typeface="Candara" pitchFamily="34" charset="0"/>
              </a:rPr>
              <a:t>  (imágenes bíblicas).</a:t>
            </a:r>
            <a:endParaRPr lang="en-US" sz="2000" dirty="0" smtClean="0">
              <a:latin typeface="Candara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n-US" sz="2000" dirty="0" smtClean="0"/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18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19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2000" y="152400"/>
            <a:ext cx="7772400" cy="650896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dirty="0" smtClean="0"/>
              <a:t>Contexto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2209800"/>
            <a:ext cx="3733800" cy="3886200"/>
          </a:xfrm>
        </p:spPr>
        <p:txBody>
          <a:bodyPr/>
          <a:lstStyle/>
          <a:p>
            <a:r>
              <a:rPr lang="es-PR" dirty="0" smtClean="0"/>
              <a:t>Texto básico:</a:t>
            </a:r>
          </a:p>
          <a:p>
            <a:pPr lvl="1"/>
            <a:r>
              <a:rPr lang="es-PR" kern="1200" dirty="0" smtClean="0">
                <a:solidFill>
                  <a:schemeClr val="tx2"/>
                </a:solidFill>
                <a:latin typeface="Candara" pitchFamily="34" charset="0"/>
              </a:rPr>
              <a:t>2 Reyes 4:8-37</a:t>
            </a:r>
            <a:endParaRPr lang="es-PR" dirty="0" smtClean="0"/>
          </a:p>
        </p:txBody>
      </p:sp>
      <p:pic>
        <p:nvPicPr>
          <p:cNvPr id="8" name="Picture 1" descr="16_Elisha_Boy_1024_JPE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222679"/>
            <a:ext cx="5410200" cy="405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Texto clave</a:t>
            </a:r>
            <a:endParaRPr lang="es-P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41312" y="2133600"/>
            <a:ext cx="8345488" cy="4114800"/>
          </a:xfrm>
        </p:spPr>
        <p:txBody>
          <a:bodyPr/>
          <a:lstStyle/>
          <a:p>
            <a:pPr marL="0" indent="0">
              <a:buNone/>
            </a:pPr>
            <a:r>
              <a:rPr lang="es-ES" sz="3600" dirty="0" smtClean="0"/>
              <a:t>“</a:t>
            </a:r>
            <a:r>
              <a:rPr lang="es-ES" sz="3600" i="1" dirty="0"/>
              <a:t>Y ella dijo a su marido: He aquí ahora, yo entiendo que éste que siempre pasa por nuestra casa, es varón santo de Dios</a:t>
            </a:r>
            <a:r>
              <a:rPr lang="es-ES" sz="3600" i="1" dirty="0" smtClean="0"/>
              <a:t>.”</a:t>
            </a:r>
          </a:p>
          <a:p>
            <a:pPr marL="0" indent="0">
              <a:buNone/>
            </a:pPr>
            <a:r>
              <a:rPr lang="es-ES" sz="3600" i="1" dirty="0" smtClean="0">
                <a:solidFill>
                  <a:srgbClr val="FF0000"/>
                </a:solidFill>
              </a:rPr>
              <a:t>(2 Reyes 4:9)</a:t>
            </a:r>
            <a:endParaRPr lang="es-ES" sz="3600" dirty="0" smtClean="0">
              <a:solidFill>
                <a:srgbClr val="FF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426BC6-9C44-4822-8B07-F963A8030F4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Bosquejo de Estudio</a:t>
            </a:r>
            <a:endParaRPr lang="es-PR" dirty="0"/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50938" y="1905000"/>
            <a:ext cx="7459661" cy="4572000"/>
          </a:xfrm>
        </p:spPr>
        <p:txBody>
          <a:bodyPr>
            <a:noAutofit/>
          </a:bodyPr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4000" dirty="0" smtClean="0"/>
              <a:t>Su historia</a:t>
            </a:r>
          </a:p>
          <a:p>
            <a:pPr marL="400050" lvl="1" indent="0"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es-PR" sz="3200" dirty="0" smtClean="0"/>
              <a:t>(2 Reyes 4:8-11)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4000" dirty="0" smtClean="0"/>
              <a:t>Su generosidad</a:t>
            </a:r>
            <a:endParaRPr lang="es-PR" sz="4000" dirty="0"/>
          </a:p>
          <a:p>
            <a:pPr marL="400050" lvl="1" indent="0"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es-PR" sz="3200" dirty="0" smtClean="0"/>
              <a:t>(2 Reyes 4:12-14)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4000" dirty="0" smtClean="0"/>
              <a:t>Su estabilidad en la crisis</a:t>
            </a:r>
          </a:p>
          <a:p>
            <a:pPr marL="400050" lvl="1" indent="0"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es-PR" sz="3200" dirty="0"/>
              <a:t>(2 Reyes </a:t>
            </a:r>
            <a:r>
              <a:rPr lang="es-PR" sz="3200" dirty="0" smtClean="0"/>
              <a:t>4:18-23</a:t>
            </a:r>
            <a:r>
              <a:rPr lang="es-PR" sz="3200" dirty="0"/>
              <a:t>)</a:t>
            </a:r>
            <a:endParaRPr lang="es-PR" sz="3200" dirty="0" smtClean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17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17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90513"/>
            <a:ext cx="8229600" cy="1233487"/>
          </a:xfrm>
        </p:spPr>
        <p:txBody>
          <a:bodyPr/>
          <a:lstStyle/>
          <a:p>
            <a:pPr marL="693738" indent="-693738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PR" sz="4000" dirty="0" smtClean="0"/>
              <a:t>Su Historia</a:t>
            </a:r>
            <a:br>
              <a:rPr lang="es-PR" sz="4000" dirty="0" smtClean="0"/>
            </a:br>
            <a:r>
              <a:rPr lang="es-PR" sz="4000" dirty="0" smtClean="0"/>
              <a:t>2 Reyes 4:8-11</a:t>
            </a:r>
          </a:p>
        </p:txBody>
      </p:sp>
      <p:pic>
        <p:nvPicPr>
          <p:cNvPr id="10" name="Picture 1" descr="03_Elisha_Boy_1024_JPEG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828800"/>
            <a:ext cx="6553200" cy="491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0" y="1828800"/>
            <a:ext cx="9144000" cy="4876800"/>
          </a:xfrm>
        </p:spPr>
        <p:txBody>
          <a:bodyPr/>
          <a:lstStyle/>
          <a:p>
            <a:pPr marL="0" indent="0">
              <a:buNone/>
            </a:pPr>
            <a:r>
              <a:rPr lang="es-ES" sz="2700" i="1" dirty="0" smtClean="0"/>
              <a:t>“</a:t>
            </a:r>
            <a:r>
              <a:rPr lang="es-ES" sz="2800" i="1" dirty="0" smtClean="0"/>
              <a:t>Aconteció también que un día pasaba Eliseo por </a:t>
            </a:r>
            <a:r>
              <a:rPr lang="es-ES" sz="2800" i="1" dirty="0" err="1" smtClean="0"/>
              <a:t>Sunem</a:t>
            </a:r>
            <a:r>
              <a:rPr lang="es-ES" sz="2800" i="1" dirty="0" smtClean="0"/>
              <a:t>; y había allí una mujer importante, que le invitaba insistentemente a que comiese; y cuando él pasaba por allí, venía a la casa de ella a comer. Y ella dijo a su marido: He aquí ahora, yo entiendo que éste que siempre pasa por nuestra casa, es varón santo de Dios. Yo te ruego que hagamos un pequeño aposento de paredes, y pongamos allí cama, mesa, silla y candelero, para que cuando él viniere a nosotros, se quede en él. Y aconteció que un día vino él por allí, y se quedó en aquel aposento, y allí durmió.”</a:t>
            </a:r>
            <a:endParaRPr lang="es-ES" sz="2800" i="1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914400" y="290513"/>
            <a:ext cx="8229600" cy="123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693738" indent="-693738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PR" sz="4000" kern="0" smtClean="0"/>
              <a:t>Su Historia</a:t>
            </a:r>
            <a:br>
              <a:rPr lang="es-PR" sz="4000" kern="0" smtClean="0"/>
            </a:br>
            <a:r>
              <a:rPr lang="es-PR" sz="4000" kern="0" smtClean="0"/>
              <a:t>2 Reyes 4:8-11</a:t>
            </a:r>
            <a:endParaRPr lang="es-PR" sz="4000" kern="0" dirty="0" smtClean="0"/>
          </a:p>
        </p:txBody>
      </p:sp>
    </p:spTree>
    <p:extLst>
      <p:ext uri="{BB962C8B-B14F-4D97-AF65-F5344CB8AC3E}">
        <p14:creationId xmlns:p14="http://schemas.microsoft.com/office/powerpoint/2010/main" val="122567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0"/>
            <a:ext cx="73914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Su Generosidad</a:t>
            </a:r>
            <a:br>
              <a:rPr lang="es-PR" sz="4000" dirty="0" smtClean="0"/>
            </a:br>
            <a:r>
              <a:rPr lang="es-PR" sz="4000" dirty="0" smtClean="0"/>
              <a:t>2 Reyes 4:12-14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28674" name="AutoShape 2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6" name="AutoShape 4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Picture 1" descr="05_Elisha_Boy_1024_JPE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828800"/>
            <a:ext cx="6629400" cy="497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52400" y="1905000"/>
            <a:ext cx="8991600" cy="4572000"/>
          </a:xfrm>
        </p:spPr>
        <p:txBody>
          <a:bodyPr/>
          <a:lstStyle/>
          <a:p>
            <a:pPr>
              <a:buNone/>
            </a:pPr>
            <a:endParaRPr lang="vi-VN" dirty="0" smtClean="0">
              <a:latin typeface="Times New Roman" pitchFamily="18" charset="0"/>
              <a:cs typeface="Times New Roman" pitchFamily="18" charset="0"/>
            </a:endParaRPr>
          </a:p>
          <a:p>
            <a:endParaRPr lang="vi-VN" dirty="0" smtClean="0"/>
          </a:p>
          <a:p>
            <a:pPr>
              <a:buNone/>
            </a:pPr>
            <a:endParaRPr lang="es-ES" i="1" dirty="0" smtClean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81534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3600" dirty="0"/>
              <a:t>Su </a:t>
            </a:r>
            <a:r>
              <a:rPr lang="es-PR" sz="3600" dirty="0" smtClean="0"/>
              <a:t>Generosidad</a:t>
            </a:r>
            <a:r>
              <a:rPr lang="es-PR" sz="3600" dirty="0"/>
              <a:t/>
            </a:r>
            <a:br>
              <a:rPr lang="es-PR" sz="3600" dirty="0"/>
            </a:br>
            <a:r>
              <a:rPr lang="es-PR" sz="3600" dirty="0"/>
              <a:t>2 Reyes </a:t>
            </a:r>
            <a:r>
              <a:rPr lang="es-PR" sz="3600" dirty="0" smtClean="0"/>
              <a:t>4:12-14</a:t>
            </a:r>
          </a:p>
        </p:txBody>
      </p:sp>
      <p:sp>
        <p:nvSpPr>
          <p:cNvPr id="7" name="Rectangle 6"/>
          <p:cNvSpPr/>
          <p:nvPr/>
        </p:nvSpPr>
        <p:spPr>
          <a:xfrm>
            <a:off x="152400" y="2133600"/>
            <a:ext cx="89154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000" i="1" dirty="0" smtClean="0"/>
              <a:t>“Entonces </a:t>
            </a:r>
            <a:r>
              <a:rPr lang="es-ES" sz="3000" i="1" dirty="0"/>
              <a:t>dijo a </a:t>
            </a:r>
            <a:r>
              <a:rPr lang="es-ES" sz="3000" i="1" dirty="0" err="1"/>
              <a:t>Giezi</a:t>
            </a:r>
            <a:r>
              <a:rPr lang="es-ES" sz="3000" i="1" dirty="0"/>
              <a:t> su criado: Llama a esta </a:t>
            </a:r>
            <a:r>
              <a:rPr lang="es-ES" sz="3000" i="1" dirty="0" err="1"/>
              <a:t>sunamita</a:t>
            </a:r>
            <a:r>
              <a:rPr lang="es-ES" sz="3000" i="1" dirty="0"/>
              <a:t>. Y cuando la llamó, vino ella delante de </a:t>
            </a:r>
            <a:r>
              <a:rPr lang="es-ES" sz="3000" i="1" dirty="0" smtClean="0"/>
              <a:t>él.</a:t>
            </a:r>
            <a:r>
              <a:rPr lang="es-ES" sz="3000" b="1" i="1" baseline="30000" dirty="0"/>
              <a:t> </a:t>
            </a:r>
            <a:r>
              <a:rPr lang="es-ES" sz="3000" i="1" dirty="0"/>
              <a:t>Dijo él entonces a </a:t>
            </a:r>
            <a:r>
              <a:rPr lang="es-ES" sz="3000" i="1" dirty="0" err="1"/>
              <a:t>Giezi</a:t>
            </a:r>
            <a:r>
              <a:rPr lang="es-ES" sz="3000" i="1" dirty="0"/>
              <a:t>: Dile: He aquí tú has estado solícita por nosotros con todo este esmero; ¿qué quieres que haga por ti? ¿Necesitas que hable por ti al rey, o al general del ejército? Y ella respondió: Yo habito en medio de mi </a:t>
            </a:r>
            <a:r>
              <a:rPr lang="es-ES" sz="3000" i="1" dirty="0" smtClean="0"/>
              <a:t>pueblo. Y </a:t>
            </a:r>
            <a:r>
              <a:rPr lang="es-ES" sz="3000" i="1" dirty="0"/>
              <a:t>él dijo: ¿Qué, pues, haremos por ella? Y </a:t>
            </a:r>
            <a:r>
              <a:rPr lang="es-ES" sz="3000" i="1" dirty="0" err="1"/>
              <a:t>Giezi</a:t>
            </a:r>
            <a:r>
              <a:rPr lang="es-ES" sz="3000" i="1" dirty="0"/>
              <a:t> respondió: He aquí que ella no tiene hijo, y su marido es viejo</a:t>
            </a:r>
            <a:r>
              <a:rPr lang="es-ES" sz="3000" i="1" dirty="0" smtClean="0"/>
              <a:t>.”</a:t>
            </a:r>
            <a:endParaRPr lang="es-ES" sz="3000" i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52400" y="1981200"/>
            <a:ext cx="8991600" cy="4572000"/>
          </a:xfrm>
        </p:spPr>
        <p:txBody>
          <a:bodyPr/>
          <a:lstStyle/>
          <a:p>
            <a:pPr>
              <a:buNone/>
            </a:pPr>
            <a:endParaRPr lang="vi-VN" dirty="0" smtClean="0">
              <a:latin typeface="Times New Roman" pitchFamily="18" charset="0"/>
              <a:cs typeface="Times New Roman" pitchFamily="18" charset="0"/>
            </a:endParaRPr>
          </a:p>
          <a:p>
            <a:endParaRPr lang="vi-VN" dirty="0" smtClean="0"/>
          </a:p>
          <a:p>
            <a:pPr>
              <a:buNone/>
            </a:pPr>
            <a:endParaRPr lang="es-ES" i="1" dirty="0" smtClean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0"/>
            <a:ext cx="78486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3600" dirty="0"/>
              <a:t>Su </a:t>
            </a:r>
            <a:r>
              <a:rPr lang="es-PR" sz="3600" dirty="0" smtClean="0"/>
              <a:t>Generosidad</a:t>
            </a:r>
            <a:r>
              <a:rPr lang="es-PR" sz="3600" dirty="0"/>
              <a:t/>
            </a:r>
            <a:br>
              <a:rPr lang="es-PR" sz="3600" dirty="0"/>
            </a:br>
            <a:r>
              <a:rPr lang="es-PR" sz="3600" dirty="0"/>
              <a:t>2 Reyes </a:t>
            </a:r>
            <a:r>
              <a:rPr lang="es-PR" sz="3600" dirty="0" smtClean="0"/>
              <a:t>4:12-14</a:t>
            </a:r>
          </a:p>
        </p:txBody>
      </p:sp>
      <p:sp>
        <p:nvSpPr>
          <p:cNvPr id="7" name="Rectangle 6"/>
          <p:cNvSpPr/>
          <p:nvPr/>
        </p:nvSpPr>
        <p:spPr>
          <a:xfrm>
            <a:off x="152400" y="2133600"/>
            <a:ext cx="89154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i="1" dirty="0" smtClean="0"/>
              <a:t>“Dijo </a:t>
            </a:r>
            <a:r>
              <a:rPr lang="es-ES" sz="3200" i="1" dirty="0"/>
              <a:t>entonces: Llámala. Y él la llamó, y ella se paró a la </a:t>
            </a:r>
            <a:r>
              <a:rPr lang="es-ES" sz="3200" i="1" dirty="0" smtClean="0"/>
              <a:t>puerta. Y </a:t>
            </a:r>
            <a:r>
              <a:rPr lang="es-ES" sz="3200" i="1" dirty="0"/>
              <a:t>él le dijo: El año que viene, por este tiempo, abrazarás un hijo. Y ella dijo: No, señor mío, varón de Dios, no hagas burla de tu </a:t>
            </a:r>
            <a:r>
              <a:rPr lang="es-ES" sz="3200" i="1" dirty="0" smtClean="0"/>
              <a:t>sierva. Mas </a:t>
            </a:r>
            <a:r>
              <a:rPr lang="es-ES" sz="3200" i="1" dirty="0"/>
              <a:t>la mujer concibió, y dio a luz un hijo el año siguiente, en el tiempo que Eliseo le había dicho</a:t>
            </a:r>
            <a:r>
              <a:rPr lang="es-ES" sz="3200" i="1" dirty="0" smtClean="0"/>
              <a:t>.”</a:t>
            </a:r>
            <a:endParaRPr lang="es-ES" sz="3200" i="1" dirty="0"/>
          </a:p>
          <a:p>
            <a:endParaRPr lang="es-ES" sz="3200" i="1" dirty="0"/>
          </a:p>
        </p:txBody>
      </p:sp>
    </p:spTree>
    <p:extLst>
      <p:ext uri="{BB962C8B-B14F-4D97-AF65-F5344CB8AC3E}">
        <p14:creationId xmlns:p14="http://schemas.microsoft.com/office/powerpoint/2010/main" val="42481764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74903</TotalTime>
  <Words>851</Words>
  <Application>Microsoft Office PowerPoint</Application>
  <PresentationFormat>On-screen Show (4:3)</PresentationFormat>
  <Paragraphs>111</Paragraphs>
  <Slides>19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Calibri</vt:lpstr>
      <vt:lpstr>Candara</vt:lpstr>
      <vt:lpstr>Tahoma</vt:lpstr>
      <vt:lpstr>Times New Roman</vt:lpstr>
      <vt:lpstr>Wingdings</vt:lpstr>
      <vt:lpstr>Blends</vt:lpstr>
      <vt:lpstr>Office Theme</vt:lpstr>
      <vt:lpstr>PowerPoint Presentation</vt:lpstr>
      <vt:lpstr>Contexto</vt:lpstr>
      <vt:lpstr>Texto clave</vt:lpstr>
      <vt:lpstr>Bosquejo de Estudio</vt:lpstr>
      <vt:lpstr>Su Historia 2 Reyes 4:8-11</vt:lpstr>
      <vt:lpstr>PowerPoint Presentation</vt:lpstr>
      <vt:lpstr>Su Generosidad 2 Reyes 4:12-14</vt:lpstr>
      <vt:lpstr>Su Generosidad 2 Reyes 4:12-14</vt:lpstr>
      <vt:lpstr>Su Generosidad 2 Reyes 4:12-14</vt:lpstr>
      <vt:lpstr>3. Su Estabilidad en la Crisis 2 Reyes 4:18-23</vt:lpstr>
      <vt:lpstr>3. Su Estabilidad en la Crisis 2 Reyes 4:18-23</vt:lpstr>
      <vt:lpstr>3. Su Estabilidad en la Crisis 2 Reyes 4:18-23</vt:lpstr>
      <vt:lpstr>PowerPoint Presentation</vt:lpstr>
      <vt:lpstr>PowerPoint Presentation</vt:lpstr>
      <vt:lpstr>Repaso</vt:lpstr>
      <vt:lpstr>Repaso</vt:lpstr>
      <vt:lpstr>Repaso</vt:lpstr>
      <vt:lpstr>Bibliografía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la_sunamita_una_anfitriona_generosa_121015</dc:title>
  <dc:creator>Lorimar Ortega</dc:creator>
  <cp:lastModifiedBy>Tito</cp:lastModifiedBy>
  <cp:revision>2679</cp:revision>
  <dcterms:created xsi:type="dcterms:W3CDTF">2007-01-24T21:53:34Z</dcterms:created>
  <dcterms:modified xsi:type="dcterms:W3CDTF">2015-12-13T21:14:23Z</dcterms:modified>
</cp:coreProperties>
</file>