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3"/>
  </p:notesMasterIdLst>
  <p:handoutMasterIdLst>
    <p:handoutMasterId r:id="rId34"/>
  </p:handoutMasterIdLst>
  <p:sldIdLst>
    <p:sldId id="901" r:id="rId3"/>
    <p:sldId id="530" r:id="rId4"/>
    <p:sldId id="1315" r:id="rId5"/>
    <p:sldId id="1265" r:id="rId6"/>
    <p:sldId id="1396" r:id="rId7"/>
    <p:sldId id="1384" r:id="rId8"/>
    <p:sldId id="1397" r:id="rId9"/>
    <p:sldId id="1383" r:id="rId10"/>
    <p:sldId id="1398" r:id="rId11"/>
    <p:sldId id="1399" r:id="rId12"/>
    <p:sldId id="1394" r:id="rId13"/>
    <p:sldId id="1405" r:id="rId14"/>
    <p:sldId id="1400" r:id="rId15"/>
    <p:sldId id="1402" r:id="rId16"/>
    <p:sldId id="1403" r:id="rId17"/>
    <p:sldId id="1404" r:id="rId18"/>
    <p:sldId id="1406" r:id="rId19"/>
    <p:sldId id="1386" r:id="rId20"/>
    <p:sldId id="1387" r:id="rId21"/>
    <p:sldId id="1389" r:id="rId22"/>
    <p:sldId id="1322" r:id="rId23"/>
    <p:sldId id="1359" r:id="rId24"/>
    <p:sldId id="1401" r:id="rId25"/>
    <p:sldId id="1391" r:id="rId26"/>
    <p:sldId id="1392" r:id="rId27"/>
    <p:sldId id="757" r:id="rId28"/>
    <p:sldId id="1395" r:id="rId29"/>
    <p:sldId id="1393" r:id="rId30"/>
    <p:sldId id="542" r:id="rId31"/>
    <p:sldId id="269" r:id="rId32"/>
  </p:sldIdLst>
  <p:sldSz cx="9144000" cy="6858000" type="screen4x3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0000"/>
    <a:srgbClr val="660066"/>
    <a:srgbClr val="502604"/>
    <a:srgbClr val="996633"/>
    <a:srgbClr val="104C2D"/>
    <a:srgbClr val="1D7D42"/>
    <a:srgbClr val="990099"/>
    <a:srgbClr val="336600"/>
    <a:srgbClr val="285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2" autoAdjust="0"/>
    <p:restoredTop sz="93456" autoAdjust="0"/>
  </p:normalViewPr>
  <p:slideViewPr>
    <p:cSldViewPr>
      <p:cViewPr varScale="1">
        <p:scale>
          <a:sx n="71" d="100"/>
          <a:sy n="71" d="100"/>
        </p:scale>
        <p:origin x="55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5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40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136"/>
            <a:ext cx="548640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38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7005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86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86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86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861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861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861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861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26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71931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245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8556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29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7023522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0775" y="693738"/>
            <a:ext cx="4616450" cy="3462337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75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46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46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653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653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141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141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141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5/22/2014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8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565" t="3333" r="2477" b="3333"/>
          <a:stretch/>
        </p:blipFill>
        <p:spPr bwMode="auto">
          <a:xfrm>
            <a:off x="0" y="-1"/>
            <a:ext cx="9126252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2400" y="6019800"/>
            <a:ext cx="3048000" cy="646331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286000" y="63246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152400" y="1524000"/>
            <a:ext cx="8763000" cy="4191000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cs typeface="+mn-cs"/>
              </a:rPr>
              <a:t>Mujeres de la Biblia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</a:t>
            </a:r>
            <a:r>
              <a:rPr lang="es-PR" sz="4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Jocabed</a:t>
            </a:r>
            <a:r>
              <a:rPr lang="es-P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 y la Hija de Faraón: 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cs typeface="+mn-cs"/>
              </a:rPr>
              <a:t>Las dos madres de Moisés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cs typeface="+mn-cs"/>
              </a:rPr>
              <a:t>(Éxodo 1-2)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cs typeface="+mn-cs"/>
              </a:rPr>
              <a:t>22 de mayo de 2014</a:t>
            </a:r>
            <a:endParaRPr kumimoji="0" lang="es-PR" sz="44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95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>
                <a:latin typeface="Candara" pitchFamily="34" charset="0"/>
              </a:rPr>
              <a:t>1. La muerte de los niños</a:t>
            </a:r>
            <a:br>
              <a:rPr lang="es-PR" dirty="0" smtClean="0">
                <a:latin typeface="Candara" pitchFamily="34" charset="0"/>
              </a:rPr>
            </a:br>
            <a:r>
              <a:rPr lang="es-PR" dirty="0" smtClean="0">
                <a:latin typeface="Candara" pitchFamily="34" charset="0"/>
              </a:rPr>
              <a:t>(</a:t>
            </a:r>
            <a:r>
              <a:rPr lang="es-PR" dirty="0" smtClean="0">
                <a:latin typeface="Candara" pitchFamily="34" charset="0"/>
              </a:rPr>
              <a:t>Éxodo 1:7-22)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19200" y="1981200"/>
            <a:ext cx="6934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600" i="1" dirty="0"/>
          </a:p>
        </p:txBody>
      </p:sp>
      <p:sp>
        <p:nvSpPr>
          <p:cNvPr id="9" name="Rectangle 8"/>
          <p:cNvSpPr/>
          <p:nvPr/>
        </p:nvSpPr>
        <p:spPr>
          <a:xfrm>
            <a:off x="762000" y="2133600"/>
            <a:ext cx="807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i="1" baseline="30000" dirty="0" smtClean="0"/>
              <a:t>“</a:t>
            </a:r>
            <a:r>
              <a:rPr lang="es-ES" sz="2400" i="1" dirty="0" smtClean="0"/>
              <a:t>Pero las parteras temieron a Dios, y no hicieron como les mandó el rey de Egipto, sino que preservaron la vida a los niños. Y el rey de Egipto hizo llamar a las parteras y les dijo: ¿Por qué habéis hecho esto, que habéis preservado la vida a los niños?</a:t>
            </a:r>
            <a:r>
              <a:rPr lang="es-ES" sz="2400" b="1" i="1" baseline="30000" dirty="0" smtClean="0"/>
              <a:t> </a:t>
            </a:r>
            <a:r>
              <a:rPr lang="es-ES" sz="2400" i="1" dirty="0" smtClean="0"/>
              <a:t>Y las parteras respondieron a Faraón: Porque las mujeres hebreas no son como las egipcias; pues son robustas, y dan a luz antes que la partera venga a ellas.</a:t>
            </a:r>
            <a:r>
              <a:rPr lang="es-ES" sz="2400" b="1" i="1" baseline="30000" dirty="0" smtClean="0"/>
              <a:t> </a:t>
            </a:r>
            <a:r>
              <a:rPr lang="es-ES" sz="2400" i="1" dirty="0" smtClean="0"/>
              <a:t>Y Dios hizo bien a las parteras; y el pueblo se multiplicó y se fortaleció en gran manera. Y por haber las parteras temido a Dios, él prosperó sus familias.</a:t>
            </a:r>
            <a:r>
              <a:rPr lang="es-ES" sz="2400" b="1" i="1" baseline="30000" dirty="0" smtClean="0"/>
              <a:t> </a:t>
            </a:r>
            <a:r>
              <a:rPr lang="es-ES" sz="2400" i="1" dirty="0" smtClean="0"/>
              <a:t>Entonces Faraón mandó a todo su pueblo, diciendo: Echad al río a todo hijo que nazca, y a toda hija preservad la vida.”</a:t>
            </a:r>
            <a:endParaRPr lang="es-ES" sz="2400" i="1" dirty="0"/>
          </a:p>
        </p:txBody>
      </p:sp>
    </p:spTree>
    <p:extLst>
      <p:ext uri="{BB962C8B-B14F-4D97-AF65-F5344CB8AC3E}">
        <p14:creationId xmlns:p14="http://schemas.microsoft.com/office/powerpoint/2010/main" val="2148087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95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>
                <a:latin typeface="Candara" pitchFamily="34" charset="0"/>
              </a:rPr>
              <a:t>2. Los Israelitas:</a:t>
            </a:r>
            <a:br>
              <a:rPr lang="es-PR" dirty="0" smtClean="0">
                <a:latin typeface="Candara" pitchFamily="34" charset="0"/>
              </a:rPr>
            </a:br>
            <a:r>
              <a:rPr lang="es-PR" dirty="0" smtClean="0">
                <a:latin typeface="Candara" pitchFamily="34" charset="0"/>
              </a:rPr>
              <a:t>(</a:t>
            </a:r>
            <a:r>
              <a:rPr lang="es-PR" dirty="0" smtClean="0">
                <a:latin typeface="Candara" pitchFamily="34" charset="0"/>
              </a:rPr>
              <a:t>Génesis 42:1-7)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371600" y="2057400"/>
            <a:ext cx="6449007" cy="4650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05030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95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>
                <a:latin typeface="Candara" pitchFamily="34" charset="0"/>
              </a:rPr>
              <a:t>2. Los Israelitas:</a:t>
            </a:r>
            <a:br>
              <a:rPr lang="es-PR" dirty="0" smtClean="0">
                <a:latin typeface="Candara" pitchFamily="34" charset="0"/>
              </a:rPr>
            </a:br>
            <a:r>
              <a:rPr lang="es-PR" dirty="0" smtClean="0">
                <a:latin typeface="Candara" pitchFamily="34" charset="0"/>
              </a:rPr>
              <a:t>(</a:t>
            </a:r>
            <a:r>
              <a:rPr lang="es-PR" dirty="0" smtClean="0">
                <a:latin typeface="Candara" pitchFamily="34" charset="0"/>
              </a:rPr>
              <a:t>Génesis 42:1-7)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1981200"/>
            <a:ext cx="7315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“</a:t>
            </a:r>
            <a:r>
              <a:rPr lang="es-ES" sz="2400" i="1" dirty="0" smtClean="0"/>
              <a:t>Viendo Jacob que en Egipto había alimentos, dijo a sus hijos: ¿Por qué os estáis mirando? Y dijo: He aquí, yo he oído que hay víveres en Egipto; descended allá, y comprad de allí para nosotros, para que podamos vivir, y no muramos. Y descendieron los diez hermanos de José a comprar trigo en Egipto. Mas Jacob no envió a Benjamín, hermano de José, con sus hermanos; porque dijo: No sea que le acontezca algún desastre. Vinieron los hijos de Israel a comprar entre los que venían; porque había hambre en la tierra de Canaán.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205030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95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>
                <a:latin typeface="Candara" pitchFamily="34" charset="0"/>
              </a:rPr>
              <a:t>2. Los Israelitas</a:t>
            </a:r>
            <a:r>
              <a:rPr lang="es-PR" dirty="0" smtClean="0">
                <a:latin typeface="Candara" pitchFamily="34" charset="0"/>
              </a:rPr>
              <a:t>: </a:t>
            </a:r>
            <a:br>
              <a:rPr lang="es-PR" dirty="0" smtClean="0">
                <a:latin typeface="Candara" pitchFamily="34" charset="0"/>
              </a:rPr>
            </a:br>
            <a:r>
              <a:rPr lang="es-PR" dirty="0" smtClean="0">
                <a:latin typeface="Candara" pitchFamily="34" charset="0"/>
              </a:rPr>
              <a:t>(</a:t>
            </a:r>
            <a:r>
              <a:rPr lang="es-PR" dirty="0" smtClean="0">
                <a:latin typeface="Candara" pitchFamily="34" charset="0"/>
              </a:rPr>
              <a:t>Génesis 42:1-7)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2209800"/>
            <a:ext cx="7772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 smtClean="0"/>
              <a:t>Y José era el señor de la tierra, quien le vendía a todo el pueblo de la tierra; y llegaron los hermanos de José, y se inclinaron a él rostro a tierra. Y José, cuando vio a sus hermanos, los conoció; mas hizo como que no los conocía, y les habló ásperamente, y les dijo: ¿De dónde habéis venido? Ellos respondieron: De la tierra de Canaán, para comprar alimentos.</a:t>
            </a:r>
            <a:r>
              <a:rPr lang="es-ES" sz="2800" dirty="0" smtClean="0"/>
              <a:t>” </a:t>
            </a:r>
            <a:r>
              <a:rPr lang="es-ES" sz="2800" dirty="0"/>
              <a:t>	</a:t>
            </a:r>
            <a:r>
              <a:rPr lang="es-ES" sz="2800" dirty="0" smtClean="0">
                <a:solidFill>
                  <a:srgbClr val="FF0000"/>
                </a:solidFill>
              </a:rPr>
              <a:t>(</a:t>
            </a:r>
            <a:r>
              <a:rPr lang="es-ES" sz="2800" dirty="0" smtClean="0">
                <a:solidFill>
                  <a:srgbClr val="FF0000"/>
                </a:solidFill>
              </a:rPr>
              <a:t>Génesis 42.1–7)</a:t>
            </a:r>
            <a:endParaRPr lang="es-E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030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95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>
                <a:latin typeface="Candara" pitchFamily="34" charset="0"/>
              </a:rPr>
              <a:t>3. El niño en canasta</a:t>
            </a:r>
            <a:br>
              <a:rPr lang="es-PR" dirty="0" smtClean="0">
                <a:latin typeface="Candara" pitchFamily="34" charset="0"/>
              </a:rPr>
            </a:br>
            <a:r>
              <a:rPr lang="es-PR" dirty="0" smtClean="0">
                <a:latin typeface="Candara" pitchFamily="34" charset="0"/>
              </a:rPr>
              <a:t>(Éxodo 2:1-10)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3330" y="1905001"/>
            <a:ext cx="6489460" cy="4775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05030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95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>
                <a:latin typeface="Candara" pitchFamily="34" charset="0"/>
              </a:rPr>
              <a:t>3. El niño en canasta</a:t>
            </a:r>
            <a:br>
              <a:rPr lang="es-PR" dirty="0" smtClean="0">
                <a:latin typeface="Candara" pitchFamily="34" charset="0"/>
              </a:rPr>
            </a:br>
            <a:r>
              <a:rPr lang="es-PR" dirty="0" smtClean="0">
                <a:latin typeface="Candara" pitchFamily="34" charset="0"/>
              </a:rPr>
              <a:t>(Éxodo 2:1-10)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2209800"/>
            <a:ext cx="7315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“Un varón de la familia de </a:t>
            </a:r>
            <a:r>
              <a:rPr lang="es-ES" sz="2400" dirty="0" err="1" smtClean="0"/>
              <a:t>Leví</a:t>
            </a:r>
            <a:r>
              <a:rPr lang="es-ES" sz="2400" dirty="0" smtClean="0"/>
              <a:t> fue y tomó por mujer a una hija de </a:t>
            </a:r>
            <a:r>
              <a:rPr lang="es-ES" sz="2400" dirty="0" err="1" smtClean="0"/>
              <a:t>Leví</a:t>
            </a:r>
            <a:r>
              <a:rPr lang="es-ES" sz="2400" dirty="0" smtClean="0"/>
              <a:t>, la que concibió, y dio a luz un hijo; y viéndole que era hermoso, le tuvo escondido tres meses. Pero no pudiendo ocultarle más tiempo, tomó una arquilla de juncos y la calafateó con asfalto y brea, y colocó en ella al niño y lo puso en un carrizal a la orilla del río. </a:t>
            </a:r>
            <a:r>
              <a:rPr lang="es-ES" sz="2400" i="1" dirty="0" smtClean="0"/>
              <a:t>Y una hermana suya se puso a lo lejos, para ver lo que le acontecería. Y la hija de Faraón descendió a lavarse al río, y paseándose sus doncellas por la ribera del río, vio ella la arquilla en el carrizal, y envió una criada suya a que la tomase.</a:t>
            </a:r>
            <a:endParaRPr lang="es-E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030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95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>
                <a:latin typeface="Candara" pitchFamily="34" charset="0"/>
              </a:rPr>
              <a:t>3. El niño en canasta</a:t>
            </a:r>
            <a:br>
              <a:rPr lang="es-PR" dirty="0" smtClean="0">
                <a:latin typeface="Candara" pitchFamily="34" charset="0"/>
              </a:rPr>
            </a:br>
            <a:r>
              <a:rPr lang="es-PR" dirty="0" smtClean="0">
                <a:latin typeface="Candara" pitchFamily="34" charset="0"/>
              </a:rPr>
              <a:t>(Éxodo 2:1-10)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2133600"/>
            <a:ext cx="7315200" cy="460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 smtClean="0"/>
              <a:t>“Y cuando la abrió, vio al niño; y he aquí que el niño lloraba. Y teniendo compasión de él, dijo: De los niños de los hebreos es éste. Entonces su hermana dijo a la hija de Faraón: ¿Iré a llamarte una nodriza de las hebreas, para que te críe este niño?</a:t>
            </a:r>
            <a:r>
              <a:rPr lang="es-ES" sz="2400" b="1" i="1" baseline="30000" dirty="0" smtClean="0"/>
              <a:t> </a:t>
            </a:r>
            <a:r>
              <a:rPr lang="es-ES" sz="2400" i="1" dirty="0" smtClean="0"/>
              <a:t>Y la hija de Faraón respondió: Ve.” Entonces fue la doncella, y llamó a la madre del niño,</a:t>
            </a:r>
            <a:r>
              <a:rPr lang="es-ES" sz="2400" b="1" i="1" baseline="30000" dirty="0" smtClean="0"/>
              <a:t> </a:t>
            </a:r>
            <a:r>
              <a:rPr lang="es-ES" sz="2400" i="1" dirty="0" smtClean="0"/>
              <a:t>a la cual dijo la hija de Faraón: Lleva a este niño y críamelo, y yo te lo pagaré. Y la mujer tomó al niño y lo crió. Y cuando el niño creció, ella lo trajo a la hija de Faraón, la cual lo prohijó, y le puso por nombre Moisés, diciendo: Porque de las aguas lo saqué.”  </a:t>
            </a:r>
            <a:r>
              <a:rPr lang="es-ES" sz="2400" i="1" dirty="0" smtClean="0">
                <a:solidFill>
                  <a:srgbClr val="FF0000"/>
                </a:solidFill>
              </a:rPr>
              <a:t>(Génesis 2:1-10)</a:t>
            </a:r>
            <a:endParaRPr lang="es-ES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030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95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>
                <a:latin typeface="Candara" pitchFamily="34" charset="0"/>
              </a:rPr>
              <a:t>3. El niño en canasta</a:t>
            </a:r>
            <a:br>
              <a:rPr lang="es-PR" dirty="0" smtClean="0">
                <a:latin typeface="Candara" pitchFamily="34" charset="0"/>
              </a:rPr>
            </a:br>
            <a:r>
              <a:rPr lang="es-PR" dirty="0" smtClean="0">
                <a:latin typeface="Candara" pitchFamily="34" charset="0"/>
              </a:rPr>
              <a:t>(Éxodo 2:1-10)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90600" y="1981200"/>
            <a:ext cx="3151188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0000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343400" y="1961483"/>
            <a:ext cx="3124200" cy="231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3000"/>
                    </a14:imgEffect>
                    <a14:imgEffect>
                      <a14:brightnessContrast contrast="18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90600" y="4343400"/>
            <a:ext cx="31432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200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343400" y="4343400"/>
            <a:ext cx="3170238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05030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Para </a:t>
            </a:r>
            <a:r>
              <a:rPr lang="en-US" dirty="0" err="1" smtClean="0">
                <a:latin typeface="Candara" pitchFamily="34" charset="0"/>
              </a:rPr>
              <a:t>meditar</a:t>
            </a:r>
            <a:endParaRPr lang="es-PR" dirty="0"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</a:rPr>
              <a:t>¿Oras tú al Altísimo en momentos difíciles?</a:t>
            </a:r>
          </a:p>
          <a:p>
            <a:r>
              <a:rPr lang="es-PR" dirty="0" smtClean="0">
                <a:latin typeface="Candara" pitchFamily="34" charset="0"/>
              </a:rPr>
              <a:t>¿Qué planificó </a:t>
            </a:r>
            <a:r>
              <a:rPr lang="es-PR" dirty="0" err="1" smtClean="0">
                <a:latin typeface="Candara" pitchFamily="34" charset="0"/>
              </a:rPr>
              <a:t>Jocabed</a:t>
            </a:r>
            <a:r>
              <a:rPr lang="es-PR" dirty="0" smtClean="0">
                <a:latin typeface="Candara" pitchFamily="34" charset="0"/>
              </a:rPr>
              <a:t>?</a:t>
            </a:r>
          </a:p>
          <a:p>
            <a:r>
              <a:rPr lang="es-PR" dirty="0" smtClean="0">
                <a:latin typeface="Candara" pitchFamily="34" charset="0"/>
              </a:rPr>
              <a:t>¿Cómo actuó Dios?</a:t>
            </a:r>
          </a:p>
          <a:p>
            <a:endParaRPr lang="es-PR" dirty="0">
              <a:latin typeface="Candar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11344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Las Canastas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209799"/>
            <a:ext cx="4267200" cy="3922713"/>
          </a:xfrm>
        </p:spPr>
        <p:txBody>
          <a:bodyPr/>
          <a:lstStyle/>
          <a:p>
            <a:r>
              <a:rPr lang="es-PR" sz="3200" dirty="0" smtClean="0">
                <a:latin typeface="Candara" pitchFamily="34" charset="0"/>
              </a:rPr>
              <a:t>Las canastas eran recipientes preparados de juncos, ramas y papiros.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0000"/>
                    </a14:imgEffect>
                    <a14:imgEffect>
                      <a14:brightnessContrast contrast="1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919928" y="2057400"/>
            <a:ext cx="522407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8334980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itchFamily="34" charset="0"/>
              </a:rPr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209800"/>
            <a:ext cx="3505200" cy="3886200"/>
          </a:xfrm>
        </p:spPr>
        <p:txBody>
          <a:bodyPr/>
          <a:lstStyle/>
          <a:p>
            <a:pPr eaLnBrk="1" hangingPunct="1"/>
            <a:r>
              <a:rPr lang="es-PR" dirty="0" smtClean="0">
                <a:latin typeface="Candara" pitchFamily="34" charset="0"/>
              </a:rPr>
              <a:t>Éxodo</a:t>
            </a:r>
          </a:p>
          <a:p>
            <a:pPr lvl="1" eaLnBrk="1" hangingPunct="1"/>
            <a:r>
              <a:rPr lang="es-PR" dirty="0" smtClean="0">
                <a:latin typeface="Candara" pitchFamily="34" charset="0"/>
              </a:rPr>
              <a:t>1-2</a:t>
            </a:r>
          </a:p>
          <a:p>
            <a:r>
              <a:rPr lang="es-PR" dirty="0" smtClean="0">
                <a:latin typeface="Candara" pitchFamily="34" charset="0"/>
              </a:rPr>
              <a:t>Texto básico:</a:t>
            </a:r>
          </a:p>
          <a:p>
            <a:pPr lvl="1"/>
            <a:r>
              <a:rPr lang="es-PR" dirty="0" smtClean="0">
                <a:latin typeface="Candara" pitchFamily="34" charset="0"/>
              </a:rPr>
              <a:t>1:7-22</a:t>
            </a:r>
          </a:p>
          <a:p>
            <a:pPr lvl="1"/>
            <a:r>
              <a:rPr lang="es-PR" dirty="0" smtClean="0">
                <a:latin typeface="Candara" pitchFamily="34" charset="0"/>
              </a:rPr>
              <a:t>2:1-10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20571" y="2177852"/>
            <a:ext cx="5526580" cy="4065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ndara" pitchFamily="34" charset="0"/>
              </a:rPr>
              <a:t>Las Canastas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017712"/>
            <a:ext cx="8229600" cy="4687887"/>
          </a:xfrm>
        </p:spPr>
        <p:txBody>
          <a:bodyPr/>
          <a:lstStyle/>
          <a:p>
            <a:r>
              <a:rPr lang="es-PR" dirty="0" smtClean="0">
                <a:latin typeface="Candara" pitchFamily="34" charset="0"/>
              </a:rPr>
              <a:t>Usos:</a:t>
            </a:r>
          </a:p>
          <a:p>
            <a:pPr lvl="1"/>
            <a:r>
              <a:rPr lang="es-PR" dirty="0" smtClean="0">
                <a:latin typeface="Candara" pitchFamily="34" charset="0"/>
              </a:rPr>
              <a:t>Guardar o acarrear distintas cosas en el mundo antiguo.</a:t>
            </a:r>
          </a:p>
          <a:p>
            <a:pPr lvl="1"/>
            <a:r>
              <a:rPr lang="es-PR" dirty="0" smtClean="0">
                <a:latin typeface="Candara" pitchFamily="34" charset="0"/>
              </a:rPr>
              <a:t>En el hogar, las mujeres guardaban pan y frutas.</a:t>
            </a:r>
          </a:p>
          <a:p>
            <a:pPr lvl="1"/>
            <a:r>
              <a:rPr lang="es-PR" dirty="0" smtClean="0">
                <a:latin typeface="Candara" pitchFamily="34" charset="0"/>
              </a:rPr>
              <a:t>Los hombres que hacían ladrillos transportaban arcilla en canastas.</a:t>
            </a:r>
          </a:p>
          <a:p>
            <a:pPr lvl="1"/>
            <a:r>
              <a:rPr lang="es-PR" dirty="0" smtClean="0">
                <a:latin typeface="Candara" pitchFamily="34" charset="0"/>
              </a:rPr>
              <a:t>Los viajeros los usaban para llevar suministros necesarios para la travesía.</a:t>
            </a:r>
          </a:p>
          <a:p>
            <a:pPr lvl="1"/>
            <a:r>
              <a:rPr lang="es-PR" dirty="0" smtClean="0">
                <a:latin typeface="Candara" pitchFamily="34" charset="0"/>
              </a:rPr>
              <a:t>Los sacerdotes en Israel utilizaban las cestas para colocar el pan y las obleas que formaban parte de la adoración en el tabernáculo.</a:t>
            </a:r>
            <a:endParaRPr lang="es-PR" dirty="0">
              <a:latin typeface="Candar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22295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600" dirty="0" smtClean="0">
                <a:latin typeface="Candara" pitchFamily="34" charset="0"/>
              </a:rPr>
              <a:t>Las Canastas</a:t>
            </a:r>
            <a:endParaRPr lang="es-PR" dirty="0" smtClean="0">
              <a:latin typeface="Candara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>
                <a:solidFill>
                  <a:srgbClr val="FF0000"/>
                </a:solidFill>
                <a:latin typeface="Candara" pitchFamily="34" charset="0"/>
              </a:rPr>
              <a:t>Mateo 14:20</a:t>
            </a:r>
          </a:p>
          <a:p>
            <a:pPr lvl="1">
              <a:spcAft>
                <a:spcPts val="1200"/>
              </a:spcAft>
            </a:pPr>
            <a:r>
              <a:rPr lang="es-ES" i="1" dirty="0" smtClean="0">
                <a:latin typeface="Candara" pitchFamily="34" charset="0"/>
              </a:rPr>
              <a:t>“Y comieron todos, y se saciaron; y recogieron lo que sobró de los pedazos, doce cestas llenas.”</a:t>
            </a:r>
            <a:endParaRPr lang="es-ES" i="1" dirty="0" smtClean="0">
              <a:latin typeface="Candara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Hechos 9:25</a:t>
            </a:r>
          </a:p>
          <a:p>
            <a:pPr lvl="1"/>
            <a:r>
              <a:rPr lang="en-US" i="1" dirty="0" smtClean="0">
                <a:latin typeface="Candara" pitchFamily="34" charset="0"/>
              </a:rPr>
              <a:t>“</a:t>
            </a:r>
            <a:r>
              <a:rPr lang="es-ES" i="1" dirty="0">
                <a:latin typeface="Candara" pitchFamily="34" charset="0"/>
              </a:rPr>
              <a:t>Entonces los discípulos, tomándole de noche, le bajaron por el muro, descolgándole en una canasta</a:t>
            </a:r>
            <a:r>
              <a:rPr lang="es-ES" i="1" dirty="0" smtClean="0">
                <a:latin typeface="Candara" pitchFamily="34" charset="0"/>
              </a:rPr>
              <a:t>.”</a:t>
            </a:r>
            <a:endParaRPr lang="en-US" i="1" dirty="0">
              <a:latin typeface="Candara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010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600" dirty="0" smtClean="0">
                <a:latin typeface="Candara" pitchFamily="34" charset="0"/>
              </a:rPr>
              <a:t>Hebreos 11:23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838200" y="1989317"/>
            <a:ext cx="8001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200"/>
              </a:spcAft>
              <a:buNone/>
            </a:pPr>
            <a:r>
              <a:rPr lang="es-ES" sz="3600" i="1" dirty="0" smtClean="0">
                <a:latin typeface="Candara" panose="020E0502030303020204" pitchFamily="34" charset="0"/>
              </a:rPr>
              <a:t>“Por </a:t>
            </a:r>
            <a:r>
              <a:rPr lang="es-ES" sz="3600" i="1" dirty="0">
                <a:latin typeface="Candara" panose="020E0502030303020204" pitchFamily="34" charset="0"/>
              </a:rPr>
              <a:t>la fe Moisés, cuando nació, fue escondido por sus padres por tres meses, porque le vieron niño hermoso, y no temieron el decreto del rey</a:t>
            </a:r>
            <a:r>
              <a:rPr lang="es-ES" sz="3600" i="1" dirty="0" smtClean="0">
                <a:latin typeface="Candara" panose="020E0502030303020204" pitchFamily="34" charset="0"/>
              </a:rPr>
              <a:t>.”</a:t>
            </a:r>
            <a:endParaRPr kumimoji="0" lang="es-PR" sz="3600" b="0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ndara" panose="020E0502030303020204" pitchFamily="34" charset="0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</a:rPr>
              <a:t>Preguntas</a:t>
            </a:r>
            <a:r>
              <a:rPr lang="en-US" dirty="0" smtClean="0">
                <a:latin typeface="Candara" pitchFamily="34" charset="0"/>
              </a:rPr>
              <a:t>: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688" y="2133599"/>
            <a:ext cx="7772400" cy="3998913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¿</a:t>
            </a:r>
            <a:r>
              <a:rPr lang="es-PR" dirty="0" smtClean="0">
                <a:latin typeface="Candara" pitchFamily="34" charset="0"/>
              </a:rPr>
              <a:t>Qué se puede aprender </a:t>
            </a:r>
            <a:r>
              <a:rPr lang="es-PR" dirty="0" err="1" smtClean="0">
                <a:latin typeface="Candara" pitchFamily="34" charset="0"/>
              </a:rPr>
              <a:t>Jocabed</a:t>
            </a:r>
            <a:r>
              <a:rPr lang="es-PR" dirty="0" smtClean="0">
                <a:latin typeface="Candara" pitchFamily="34" charset="0"/>
              </a:rPr>
              <a:t> como persona a partir de lo que hizo en cada etapa de esta historia?</a:t>
            </a:r>
          </a:p>
          <a:p>
            <a:r>
              <a:rPr lang="es-PR" dirty="0" smtClean="0">
                <a:latin typeface="Candara" pitchFamily="34" charset="0"/>
              </a:rPr>
              <a:t>¿Por qué crees que la Hija de Faraón deseaba quedarse con el bebé como si fuera suyo propio?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20052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</a:rPr>
              <a:t>Preguntas</a:t>
            </a:r>
            <a:r>
              <a:rPr lang="en-US" dirty="0" smtClean="0">
                <a:latin typeface="Candara" pitchFamily="34" charset="0"/>
              </a:rPr>
              <a:t>: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017712"/>
            <a:ext cx="7964488" cy="4306887"/>
          </a:xfrm>
        </p:spPr>
        <p:txBody>
          <a:bodyPr/>
          <a:lstStyle/>
          <a:p>
            <a:r>
              <a:rPr lang="es-PR" dirty="0" smtClean="0">
                <a:latin typeface="Candara" pitchFamily="34" charset="0"/>
              </a:rPr>
              <a:t>¿Por qué piensas que su padre el faraón le permitió quebrantar la ley y adoptar a un bebe extranjero?</a:t>
            </a:r>
          </a:p>
          <a:p>
            <a:r>
              <a:rPr lang="es-PR" dirty="0" smtClean="0">
                <a:latin typeface="Candara" pitchFamily="34" charset="0"/>
              </a:rPr>
              <a:t>Según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Hebreos 11:23</a:t>
            </a:r>
            <a:r>
              <a:rPr lang="es-PR" dirty="0" smtClean="0">
                <a:latin typeface="Candara" pitchFamily="34" charset="0"/>
              </a:rPr>
              <a:t>, los padres de Moisés actuaron por fe. ¿Qué papel desempeña la fe en la crianza de los hijos? Como madre, ¿en que casos tuvo que optar por la fe o el temor?</a:t>
            </a:r>
            <a:endParaRPr lang="es-PR" dirty="0">
              <a:latin typeface="Candar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8698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andara" pitchFamily="34" charset="0"/>
              </a:rPr>
              <a:t>Preguntas</a:t>
            </a:r>
            <a:r>
              <a:rPr lang="en-US" dirty="0" smtClean="0">
                <a:latin typeface="Candara" pitchFamily="34" charset="0"/>
              </a:rPr>
              <a:t>:</a:t>
            </a:r>
            <a:endParaRPr lang="en-US" dirty="0">
              <a:latin typeface="Candar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2688" y="2285999"/>
            <a:ext cx="7772400" cy="3846513"/>
          </a:xfrm>
        </p:spPr>
        <p:txBody>
          <a:bodyPr/>
          <a:lstStyle/>
          <a:p>
            <a:r>
              <a:rPr lang="en-US" dirty="0" smtClean="0">
                <a:latin typeface="Candara" pitchFamily="34" charset="0"/>
              </a:rPr>
              <a:t>¿</a:t>
            </a:r>
            <a:r>
              <a:rPr lang="es-PR" dirty="0" smtClean="0">
                <a:latin typeface="Candara" pitchFamily="34" charset="0"/>
              </a:rPr>
              <a:t>Dónde estaba Dios en esta historia?</a:t>
            </a:r>
          </a:p>
          <a:p>
            <a:r>
              <a:rPr lang="es-PR" dirty="0" smtClean="0">
                <a:latin typeface="Candara" pitchFamily="34" charset="0"/>
              </a:rPr>
              <a:t>¿Qué te dice eso en respecto a Dios en su propia historia?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47421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s-PR" sz="3800" dirty="0" smtClean="0">
                <a:latin typeface="Candara" pitchFamily="34" charset="0"/>
              </a:rPr>
              <a:t>Promesas en la Escritura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7391400" cy="4114800"/>
          </a:xfrm>
        </p:spPr>
        <p:txBody>
          <a:bodyPr/>
          <a:lstStyle/>
          <a:p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Salmo 33:11, 18</a:t>
            </a:r>
          </a:p>
          <a:p>
            <a:pPr lvl="1"/>
            <a:r>
              <a:rPr lang="es-PR" sz="2800" i="1" dirty="0" smtClean="0">
                <a:latin typeface="Candara" pitchFamily="34" charset="0"/>
              </a:rPr>
              <a:t>“El consejo de Jehová permanecerá para siempre; Los pensamientos de su corazón por todas las generaciones… He aquí el ojo de Jehová sobre los que le temen, Sobre los que esperan en su misericordia.”</a:t>
            </a:r>
            <a:endParaRPr lang="es-PR" sz="2800" i="1" dirty="0">
              <a:latin typeface="Candara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s-PR" sz="3800" dirty="0" smtClean="0">
                <a:latin typeface="Candara" pitchFamily="34" charset="0"/>
              </a:rPr>
              <a:t>Promesas en la Escritura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5859" y="1905000"/>
            <a:ext cx="8775700" cy="4449760"/>
          </a:xfrm>
        </p:spPr>
        <p:txBody>
          <a:bodyPr/>
          <a:lstStyle/>
          <a:p>
            <a:r>
              <a:rPr lang="es-PR" dirty="0" smtClean="0">
                <a:solidFill>
                  <a:srgbClr val="FF0000"/>
                </a:solidFill>
                <a:latin typeface="Candara" pitchFamily="34" charset="0"/>
              </a:rPr>
              <a:t>Jeremías 29:11-14</a:t>
            </a:r>
          </a:p>
          <a:p>
            <a:pPr lvl="1"/>
            <a:r>
              <a:rPr lang="es-ES" sz="2800" i="1" dirty="0" smtClean="0">
                <a:latin typeface="Candara" pitchFamily="34" charset="0"/>
              </a:rPr>
              <a:t>“Porque </a:t>
            </a:r>
            <a:r>
              <a:rPr lang="es-ES" sz="2800" i="1" dirty="0">
                <a:latin typeface="Candara" pitchFamily="34" charset="0"/>
              </a:rPr>
              <a:t>yo sé los pensamientos que tengo acerca de vosotros, dice Jehová, pensamientos de paz, y no de mal, para daros el fin que </a:t>
            </a:r>
            <a:r>
              <a:rPr lang="es-ES" sz="2800" i="1" dirty="0" smtClean="0">
                <a:latin typeface="Candara" pitchFamily="34" charset="0"/>
              </a:rPr>
              <a:t>esperáis. Entonces </a:t>
            </a:r>
            <a:r>
              <a:rPr lang="es-ES" sz="2800" i="1" dirty="0">
                <a:latin typeface="Candara" pitchFamily="34" charset="0"/>
              </a:rPr>
              <a:t>me invocaréis, y vendréis y oraréis a mí, y yo os </a:t>
            </a:r>
            <a:r>
              <a:rPr lang="es-ES" sz="2800" i="1" dirty="0" smtClean="0">
                <a:latin typeface="Candara" pitchFamily="34" charset="0"/>
              </a:rPr>
              <a:t>oiré;</a:t>
            </a:r>
            <a:r>
              <a:rPr lang="es-ES" sz="2800" b="1" i="1" baseline="30000" dirty="0">
                <a:latin typeface="Candara" pitchFamily="34" charset="0"/>
              </a:rPr>
              <a:t> </a:t>
            </a:r>
            <a:r>
              <a:rPr lang="es-ES" sz="2800" i="1" dirty="0">
                <a:latin typeface="Candara" pitchFamily="34" charset="0"/>
              </a:rPr>
              <a:t>y me buscaréis y me hallaréis, porque me buscaréis de todo vuestro </a:t>
            </a:r>
            <a:r>
              <a:rPr lang="es-ES" sz="2800" i="1" dirty="0" smtClean="0">
                <a:latin typeface="Candara" pitchFamily="34" charset="0"/>
              </a:rPr>
              <a:t>corazón. Y </a:t>
            </a:r>
            <a:r>
              <a:rPr lang="es-ES" sz="2800" i="1" dirty="0">
                <a:latin typeface="Candara" pitchFamily="34" charset="0"/>
              </a:rPr>
              <a:t>seré hallado por vosotros, dice Jehová, y haré volver vuestra cautividad, y os reuniré de todas las naciones y de todos los lugares adonde os arrojé, dice Jehová; y os haré volver al lugar de donde os hice llevar</a:t>
            </a:r>
            <a:r>
              <a:rPr lang="es-ES" sz="2800" i="1" dirty="0" smtClean="0">
                <a:latin typeface="Candara" pitchFamily="34" charset="0"/>
              </a:rPr>
              <a:t>.”</a:t>
            </a:r>
            <a:r>
              <a:rPr lang="es-ES" sz="2800" dirty="0" smtClean="0">
                <a:latin typeface="Candara" pitchFamily="34" charset="0"/>
              </a:rPr>
              <a:t> </a:t>
            </a:r>
            <a:endParaRPr lang="es-ES" sz="2800" dirty="0">
              <a:latin typeface="Candara" pitchFamily="34" charset="0"/>
            </a:endParaRPr>
          </a:p>
          <a:p>
            <a:pPr lvl="1"/>
            <a:endParaRPr lang="en-US" sz="2800" dirty="0">
              <a:latin typeface="Candara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425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s-PR" sz="3800" dirty="0" smtClean="0">
                <a:latin typeface="Candara" pitchFamily="34" charset="0"/>
              </a:rPr>
              <a:t>Nuestra Oración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2209800"/>
            <a:ext cx="8574088" cy="4419600"/>
          </a:xfrm>
        </p:spPr>
        <p:txBody>
          <a:bodyPr/>
          <a:lstStyle/>
          <a:p>
            <a:pPr marL="0" indent="0" algn="ctr">
              <a:buNone/>
            </a:pPr>
            <a:r>
              <a:rPr lang="es-PR" dirty="0" smtClean="0">
                <a:latin typeface="Candara" pitchFamily="34" charset="0"/>
              </a:rPr>
              <a:t>Padre, gracias por todas nosotras y por todas las madres. Ayúdame a recordar que el amor por mis hijos es apenas un reflejo de tu amor por ellos. Que yo aprenda a depender de ti siempre. Ayúdanos a todas las aquí presentes a ser de bendición a todos los que nos rodean. ¡Gracias por tu llamado!</a:t>
            </a:r>
          </a:p>
          <a:p>
            <a:pPr marL="0" indent="0" algn="ctr">
              <a:buNone/>
            </a:pPr>
            <a:r>
              <a:rPr lang="es-PR" dirty="0" smtClean="0">
                <a:latin typeface="Candara" pitchFamily="34" charset="0"/>
              </a:rPr>
              <a:t>¡Amén!</a:t>
            </a:r>
            <a:endParaRPr lang="es-PR" dirty="0">
              <a:latin typeface="Candara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554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>
                <a:latin typeface="Candara" pitchFamily="34" charset="0"/>
              </a:rPr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286000"/>
            <a:ext cx="8534400" cy="42672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i="1" dirty="0" smtClean="0">
                <a:latin typeface="Candara" pitchFamily="34" charset="0"/>
              </a:rPr>
              <a:t>Reina Valera Revisada (1960)</a:t>
            </a:r>
            <a:r>
              <a:rPr lang="es-ES" sz="2000" dirty="0" smtClean="0">
                <a:latin typeface="Candara" pitchFamily="34" charset="0"/>
              </a:rPr>
              <a:t>. 1998. Miami: Sociedades Bı́blicas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>
                <a:latin typeface="Candara" pitchFamily="34" charset="0"/>
              </a:rPr>
              <a:t>Priddy</a:t>
            </a:r>
            <a:r>
              <a:rPr lang="es-ES" sz="2000" dirty="0" smtClean="0">
                <a:latin typeface="Candara" pitchFamily="34" charset="0"/>
              </a:rPr>
              <a:t>, Eunice. </a:t>
            </a:r>
            <a:r>
              <a:rPr lang="es-ES" sz="2000" i="1" dirty="0" smtClean="0">
                <a:latin typeface="Candara" pitchFamily="34" charset="0"/>
              </a:rPr>
              <a:t>Extraordinarias mujeres de la Biblia.</a:t>
            </a:r>
            <a:r>
              <a:rPr lang="es-ES" sz="2000" dirty="0" smtClean="0">
                <a:latin typeface="Candara" pitchFamily="34" charset="0"/>
              </a:rPr>
              <a:t> Grand Rapids, Michigan: Editorial Portavoz, 2001.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>
                <a:latin typeface="Candara" pitchFamily="34" charset="0"/>
              </a:rPr>
              <a:t>Spangler</a:t>
            </a:r>
            <a:r>
              <a:rPr lang="es-ES" sz="2000" dirty="0" smtClean="0">
                <a:latin typeface="Candara" pitchFamily="34" charset="0"/>
              </a:rPr>
              <a:t>, Ann y </a:t>
            </a:r>
            <a:r>
              <a:rPr lang="es-ES" sz="2000" dirty="0" err="1" smtClean="0">
                <a:latin typeface="Candara" pitchFamily="34" charset="0"/>
              </a:rPr>
              <a:t>Syswerda</a:t>
            </a:r>
            <a:r>
              <a:rPr lang="es-ES" sz="2000" dirty="0" smtClean="0">
                <a:latin typeface="Candara" pitchFamily="34" charset="0"/>
              </a:rPr>
              <a:t>, Jean E. </a:t>
            </a:r>
            <a:r>
              <a:rPr lang="es-ES" sz="2000" i="1" dirty="0" smtClean="0">
                <a:latin typeface="Candara" pitchFamily="34" charset="0"/>
              </a:rPr>
              <a:t>Mujeres de la Biblia</a:t>
            </a:r>
            <a:r>
              <a:rPr lang="es-ES" sz="2000" dirty="0" smtClean="0">
                <a:latin typeface="Candara" pitchFamily="34" charset="0"/>
              </a:rPr>
              <a:t>. Miami, Florida: Editorial Vida, 2008.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smtClean="0">
                <a:latin typeface="Candara" pitchFamily="34" charset="0"/>
                <a:hlinkClick r:id="rId3"/>
              </a:rPr>
              <a:t>http://www.dsmedia.org/resources/illustrations/sweet-publishing/</a:t>
            </a:r>
            <a:r>
              <a:rPr lang="es-ES" sz="2000" dirty="0" smtClean="0">
                <a:latin typeface="Candara" pitchFamily="34" charset="0"/>
              </a:rPr>
              <a:t>  (imágenes bíblicas).</a:t>
            </a:r>
            <a:endParaRPr lang="en-US" sz="2000" dirty="0" smtClean="0">
              <a:latin typeface="Candara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2000" dirty="0" smtClean="0">
              <a:latin typeface="Candara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</a:rPr>
              <a:t>Texto clave</a:t>
            </a:r>
            <a:endParaRPr lang="es-PR" dirty="0">
              <a:latin typeface="Candara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1312" y="2133600"/>
            <a:ext cx="8345488" cy="4114800"/>
          </a:xfrm>
        </p:spPr>
        <p:txBody>
          <a:bodyPr/>
          <a:lstStyle/>
          <a:p>
            <a:pPr>
              <a:buNone/>
            </a:pPr>
            <a:r>
              <a:rPr lang="es-ES" sz="4400" i="1" dirty="0" smtClean="0">
                <a:latin typeface="Candara" pitchFamily="34" charset="0"/>
              </a:rPr>
              <a:t>	</a:t>
            </a:r>
            <a:r>
              <a:rPr lang="es-ES" dirty="0" smtClean="0">
                <a:latin typeface="Candara" pitchFamily="34" charset="0"/>
              </a:rPr>
              <a:t>“</a:t>
            </a:r>
            <a:r>
              <a:rPr lang="es-ES" i="1" dirty="0" smtClean="0">
                <a:latin typeface="Candara" pitchFamily="34" charset="0"/>
              </a:rPr>
              <a:t>Y cuando el niño creció, ella lo trajo a la Hija de Faraón, la cual lo prohijó, y lo puso por nombre Moisés, diciendo: porque de las aguas le saqué.</a:t>
            </a:r>
            <a:r>
              <a:rPr lang="es-ES" dirty="0" smtClean="0">
                <a:latin typeface="Candara" pitchFamily="34" charset="0"/>
              </a:rPr>
              <a:t>” </a:t>
            </a:r>
            <a:r>
              <a:rPr lang="es-ES" dirty="0" smtClean="0">
                <a:solidFill>
                  <a:srgbClr val="FF0000"/>
                </a:solidFill>
                <a:latin typeface="Candara" pitchFamily="34" charset="0"/>
              </a:rPr>
              <a:t>(Éxodo 2:10)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152400"/>
            <a:ext cx="7772400" cy="65089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</a:rPr>
              <a:t>Bosquejo de Estudio</a:t>
            </a:r>
            <a:endParaRPr lang="es-PR" dirty="0">
              <a:latin typeface="Candara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305800" cy="42672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>
                <a:latin typeface="Candara" pitchFamily="34" charset="0"/>
              </a:rPr>
              <a:t>1. </a:t>
            </a:r>
            <a:r>
              <a:rPr lang="es-PR" dirty="0">
                <a:latin typeface="Candara" pitchFamily="34" charset="0"/>
              </a:rPr>
              <a:t>La Muerte de los Niños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>
                <a:latin typeface="Candara" pitchFamily="34" charset="0"/>
              </a:rPr>
              <a:t>    (</a:t>
            </a:r>
            <a:r>
              <a:rPr lang="es-PR" dirty="0">
                <a:solidFill>
                  <a:schemeClr val="tx2"/>
                </a:solidFill>
                <a:latin typeface="Candara" pitchFamily="34" charset="0"/>
              </a:rPr>
              <a:t>Éxodo </a:t>
            </a:r>
            <a:r>
              <a:rPr lang="es-PR" dirty="0" smtClean="0">
                <a:solidFill>
                  <a:schemeClr val="tx2"/>
                </a:solidFill>
                <a:latin typeface="Candara" pitchFamily="34" charset="0"/>
              </a:rPr>
              <a:t>1:7-22</a:t>
            </a:r>
            <a:r>
              <a:rPr lang="es-PR" dirty="0">
                <a:latin typeface="Candara" pitchFamily="34" charset="0"/>
              </a:rPr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>
                <a:latin typeface="Candara" pitchFamily="34" charset="0"/>
              </a:rPr>
              <a:t>2</a:t>
            </a:r>
            <a:r>
              <a:rPr lang="es-PR" dirty="0" smtClean="0">
                <a:latin typeface="Candara" pitchFamily="34" charset="0"/>
              </a:rPr>
              <a:t>. </a:t>
            </a:r>
            <a:r>
              <a:rPr lang="es-PR" dirty="0">
                <a:latin typeface="Candara" pitchFamily="34" charset="0"/>
              </a:rPr>
              <a:t>Los Israelitas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b="1" dirty="0">
                <a:latin typeface="Candara" pitchFamily="34" charset="0"/>
              </a:rPr>
              <a:t>    </a:t>
            </a:r>
            <a:r>
              <a:rPr lang="es-PR" dirty="0">
                <a:latin typeface="Candara" pitchFamily="34" charset="0"/>
              </a:rPr>
              <a:t>(</a:t>
            </a:r>
            <a:r>
              <a:rPr lang="es-PR" dirty="0">
                <a:solidFill>
                  <a:schemeClr val="tx2"/>
                </a:solidFill>
                <a:latin typeface="Candara" pitchFamily="34" charset="0"/>
              </a:rPr>
              <a:t>Génesis </a:t>
            </a:r>
            <a:r>
              <a:rPr lang="es-PR" dirty="0" smtClean="0">
                <a:solidFill>
                  <a:schemeClr val="tx2"/>
                </a:solidFill>
                <a:latin typeface="Candara" pitchFamily="34" charset="0"/>
              </a:rPr>
              <a:t>42:1-7</a:t>
            </a:r>
            <a:r>
              <a:rPr lang="es-PR" dirty="0" smtClean="0">
                <a:latin typeface="Candara" pitchFamily="34" charset="0"/>
              </a:rPr>
              <a:t>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dirty="0" smtClean="0">
                <a:latin typeface="Candara" pitchFamily="34" charset="0"/>
              </a:rPr>
              <a:t>3. El niño en canasta</a:t>
            </a:r>
            <a:endParaRPr lang="es-PR" sz="4000" dirty="0" smtClean="0">
              <a:latin typeface="Candara" pitchFamily="34" charset="0"/>
            </a:endParaRP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3600" dirty="0" smtClean="0">
                <a:latin typeface="Candara" pitchFamily="34" charset="0"/>
              </a:rPr>
              <a:t>    </a:t>
            </a:r>
            <a:r>
              <a:rPr lang="es-PR" dirty="0" smtClean="0">
                <a:latin typeface="Candara" pitchFamily="34" charset="0"/>
              </a:rPr>
              <a:t>(</a:t>
            </a:r>
            <a:r>
              <a:rPr lang="es-PR" dirty="0" smtClean="0">
                <a:solidFill>
                  <a:schemeClr val="tx2"/>
                </a:solidFill>
                <a:latin typeface="Candara" pitchFamily="34" charset="0"/>
              </a:rPr>
              <a:t>Éxodo 2:1-10</a:t>
            </a:r>
            <a:r>
              <a:rPr lang="es-PR" dirty="0" smtClean="0">
                <a:latin typeface="Candara" pitchFamily="34" charset="0"/>
              </a:rPr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latin typeface="Candara" pitchFamily="34" charset="0"/>
              </a:rPr>
              <a:t>Luego de leer Éxodo 2:1-3…</a:t>
            </a:r>
            <a:endParaRPr lang="es-PR" dirty="0">
              <a:latin typeface="Candara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09800"/>
            <a:ext cx="8305800" cy="4267200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andara" pitchFamily="34" charset="0"/>
              </a:rPr>
              <a:t>¿</a:t>
            </a:r>
            <a:r>
              <a:rPr lang="es-PR" dirty="0" smtClean="0">
                <a:latin typeface="Candara" pitchFamily="34" charset="0"/>
              </a:rPr>
              <a:t>Por qué lo tuvo escondido tres meses?</a:t>
            </a:r>
          </a:p>
          <a:p>
            <a:r>
              <a:rPr lang="es-PR" dirty="0" smtClean="0">
                <a:latin typeface="Candara" pitchFamily="34" charset="0"/>
              </a:rPr>
              <a:t>¿Por qué lo tuvo que esconder?</a:t>
            </a:r>
          </a:p>
          <a:p>
            <a:r>
              <a:rPr lang="es-PR" dirty="0" smtClean="0">
                <a:latin typeface="Candara" pitchFamily="34" charset="0"/>
              </a:rPr>
              <a:t>¿Por qué lo tuvo que entregar al río?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endParaRPr lang="es-PR" dirty="0" smtClean="0">
              <a:latin typeface="Candara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5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419600"/>
          </a:xfrm>
        </p:spPr>
        <p:txBody>
          <a:bodyPr/>
          <a:lstStyle/>
          <a:p>
            <a:pPr>
              <a:buNone/>
            </a:pPr>
            <a:r>
              <a:rPr lang="es-ES" i="1" dirty="0" smtClean="0">
                <a:latin typeface="Candara" pitchFamily="34" charset="0"/>
              </a:rPr>
              <a:t>   </a:t>
            </a:r>
            <a:endParaRPr lang="es-ES" sz="2400" dirty="0" smtClean="0">
              <a:latin typeface="Candara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3838"/>
            <a:ext cx="6705600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dirty="0" smtClean="0">
                <a:latin typeface="Candara" pitchFamily="34" charset="0"/>
              </a:rPr>
              <a:t> </a:t>
            </a:r>
            <a:r>
              <a:rPr lang="es-PR" dirty="0" smtClean="0">
                <a:latin typeface="Candara" pitchFamily="34" charset="0"/>
              </a:rPr>
              <a:t>Muere </a:t>
            </a:r>
            <a:r>
              <a:rPr lang="es-PR" dirty="0" smtClean="0">
                <a:latin typeface="Candara" pitchFamily="34" charset="0"/>
              </a:rPr>
              <a:t>José</a:t>
            </a:r>
            <a:br>
              <a:rPr lang="es-PR" dirty="0" smtClean="0">
                <a:latin typeface="Candara" pitchFamily="34" charset="0"/>
              </a:rPr>
            </a:br>
            <a:r>
              <a:rPr lang="es-PR" dirty="0" smtClean="0">
                <a:latin typeface="Candara" pitchFamily="34" charset="0"/>
              </a:rPr>
              <a:t>(</a:t>
            </a:r>
            <a:r>
              <a:rPr lang="es-PR" dirty="0" smtClean="0">
                <a:latin typeface="Candara" pitchFamily="34" charset="0"/>
              </a:rPr>
              <a:t>Éxodo 1:5-6)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38200" y="2057400"/>
            <a:ext cx="7696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i="1" dirty="0" smtClean="0"/>
              <a:t>“Todas </a:t>
            </a:r>
            <a:r>
              <a:rPr lang="es-ES" sz="3200" i="1" dirty="0"/>
              <a:t>las personas que le nacieron a Jacob fueron setenta. Y José estaba en </a:t>
            </a:r>
            <a:r>
              <a:rPr lang="es-ES" sz="3200" i="1" dirty="0" smtClean="0"/>
              <a:t>Egipto. Y </a:t>
            </a:r>
            <a:r>
              <a:rPr lang="es-ES" sz="3200" i="1" dirty="0"/>
              <a:t>murió José, y todos sus hermanos, y toda aquella generación</a:t>
            </a:r>
            <a:r>
              <a:rPr lang="es-ES" sz="3200" i="1" dirty="0" smtClean="0"/>
              <a:t>.”</a:t>
            </a:r>
            <a:endParaRPr lang="es-ES" sz="3200" i="1" dirty="0"/>
          </a:p>
          <a:p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3634082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419600"/>
          </a:xfrm>
        </p:spPr>
        <p:txBody>
          <a:bodyPr/>
          <a:lstStyle/>
          <a:p>
            <a:pPr>
              <a:buNone/>
            </a:pPr>
            <a:r>
              <a:rPr lang="es-ES" i="1" dirty="0" smtClean="0">
                <a:latin typeface="Candara" pitchFamily="34" charset="0"/>
              </a:rPr>
              <a:t>   </a:t>
            </a:r>
            <a:endParaRPr lang="es-ES" sz="2400" dirty="0" smtClean="0">
              <a:latin typeface="Candara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90513"/>
            <a:ext cx="7772400" cy="14620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s-PR" dirty="0" smtClean="0">
                <a:latin typeface="Candara" pitchFamily="34" charset="0"/>
              </a:rPr>
              <a:t>     1. La muerte de los niños</a:t>
            </a:r>
            <a:br>
              <a:rPr lang="es-PR" dirty="0" smtClean="0">
                <a:latin typeface="Candara" pitchFamily="34" charset="0"/>
              </a:rPr>
            </a:br>
            <a:r>
              <a:rPr lang="es-PR" dirty="0" smtClean="0">
                <a:latin typeface="Candara" pitchFamily="34" charset="0"/>
              </a:rPr>
              <a:t>      (Éxodo 1:7-22)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219200" y="1867715"/>
            <a:ext cx="6701436" cy="499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634082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95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>
                <a:latin typeface="Candara" pitchFamily="34" charset="0"/>
              </a:rPr>
              <a:t>1. La muerte de los niños</a:t>
            </a:r>
            <a:br>
              <a:rPr lang="es-PR" dirty="0">
                <a:latin typeface="Candara" pitchFamily="34" charset="0"/>
              </a:rPr>
            </a:br>
            <a:r>
              <a:rPr lang="es-PR" dirty="0">
                <a:latin typeface="Candara" pitchFamily="34" charset="0"/>
              </a:rPr>
              <a:t>(Éxodo 1:7-22)</a:t>
            </a:r>
            <a:endParaRPr lang="es-PR" dirty="0" smtClean="0">
              <a:latin typeface="Candar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19200" y="1981200"/>
            <a:ext cx="6934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600" i="1" dirty="0"/>
          </a:p>
        </p:txBody>
      </p:sp>
      <p:sp>
        <p:nvSpPr>
          <p:cNvPr id="9" name="Rectangle 8"/>
          <p:cNvSpPr/>
          <p:nvPr/>
        </p:nvSpPr>
        <p:spPr>
          <a:xfrm>
            <a:off x="762000" y="2133600"/>
            <a:ext cx="807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i="1" dirty="0" smtClean="0"/>
              <a:t>“Y los hijos de Israel fructificaron y se multiplicaron, y fueron aumentados y fortalecidos en extremo, y se llenó de ellos la tierra. Entretanto, se levantó sobre Egipto un nuevo rey que no conocía a José; y dijo a su pueblo: He aquí, el pueblo de los hijos de Israel es mayor y más fuerte que nosotros. Ahora, pues, seamos sabios para con él, para que no se multiplique, y acontezca que viniendo guerra, él también se una a nuestros enemigos y pelee contra nosotros, y se vaya de la tierra. </a:t>
            </a:r>
            <a:r>
              <a:rPr lang="es-ES" sz="2400" b="1" i="1" baseline="30000" dirty="0" smtClean="0"/>
              <a:t> </a:t>
            </a:r>
            <a:r>
              <a:rPr lang="es-ES" sz="2400" i="1" dirty="0" smtClean="0"/>
              <a:t>Entonces pusieron sobre ellos comisarios de tributos que los molestasen con sus cargas; y edificaron para Faraón las ciudades de almacenaje, Pitón y </a:t>
            </a:r>
            <a:r>
              <a:rPr lang="es-ES" sz="2400" i="1" dirty="0" err="1" smtClean="0"/>
              <a:t>Ramesés</a:t>
            </a:r>
            <a:r>
              <a:rPr lang="es-ES" sz="2400" i="1" dirty="0" smtClean="0"/>
              <a:t>.”</a:t>
            </a:r>
            <a:endParaRPr lang="es-ES" sz="2400" i="1" dirty="0"/>
          </a:p>
        </p:txBody>
      </p:sp>
    </p:spTree>
    <p:extLst>
      <p:ext uri="{BB962C8B-B14F-4D97-AF65-F5344CB8AC3E}">
        <p14:creationId xmlns:p14="http://schemas.microsoft.com/office/powerpoint/2010/main" val="2148087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1"/>
            <a:ext cx="7391400" cy="1295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>
                <a:latin typeface="Candara" pitchFamily="34" charset="0"/>
              </a:rPr>
              <a:t>1. La muerte de los niños</a:t>
            </a:r>
            <a:br>
              <a:rPr lang="es-PR" dirty="0">
                <a:latin typeface="Candara" pitchFamily="34" charset="0"/>
              </a:rPr>
            </a:br>
            <a:r>
              <a:rPr lang="es-PR" dirty="0">
                <a:latin typeface="Candara" pitchFamily="34" charset="0"/>
              </a:rPr>
              <a:t>(Éxodo 1:7-22)</a:t>
            </a:r>
            <a:endParaRPr lang="es-PR" dirty="0" smtClean="0">
              <a:latin typeface="Candar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19200" y="1981200"/>
            <a:ext cx="6934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600" i="1" dirty="0"/>
          </a:p>
        </p:txBody>
      </p:sp>
      <p:sp>
        <p:nvSpPr>
          <p:cNvPr id="9" name="Rectangle 8"/>
          <p:cNvSpPr/>
          <p:nvPr/>
        </p:nvSpPr>
        <p:spPr>
          <a:xfrm>
            <a:off x="762000" y="2133600"/>
            <a:ext cx="8077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i="1" dirty="0" smtClean="0"/>
              <a:t>“Pero cuanto más los oprimían, tanto más se multiplicaban y crecían, de manera que los egipcios temían a los hijos de Israel. Y los egipcios hicieron servir a los hijos de Israel con dureza, y amargaron su vida con dura servidumbre, en hacer barro y ladrillo, y en toda labor del campo y en todo su servicio, al cual los obligaban con rigor.</a:t>
            </a:r>
          </a:p>
          <a:p>
            <a:r>
              <a:rPr lang="es-ES" sz="2400" i="1" dirty="0" smtClean="0"/>
              <a:t>Y habló el rey de Egipto a las parteras de las hebreas, una de las cuales se llamaba </a:t>
            </a:r>
            <a:r>
              <a:rPr lang="es-ES" sz="2400" i="1" dirty="0" err="1" smtClean="0"/>
              <a:t>Sifra</a:t>
            </a:r>
            <a:r>
              <a:rPr lang="es-ES" sz="2400" i="1" dirty="0" smtClean="0"/>
              <a:t>, y otra </a:t>
            </a:r>
            <a:r>
              <a:rPr lang="es-ES" sz="2400" i="1" dirty="0" err="1" smtClean="0"/>
              <a:t>Fúa</a:t>
            </a:r>
            <a:r>
              <a:rPr lang="es-ES" sz="2400" i="1" dirty="0" smtClean="0"/>
              <a:t>, y les dijo: Cuando asistáis a las hebreas en sus partos, y veáis el sexo, si es hijo, matadlo; y si es hija, entonces viva.”</a:t>
            </a:r>
            <a:endParaRPr lang="es-ES" sz="2400" i="1" dirty="0"/>
          </a:p>
        </p:txBody>
      </p:sp>
    </p:spTree>
    <p:extLst>
      <p:ext uri="{BB962C8B-B14F-4D97-AF65-F5344CB8AC3E}">
        <p14:creationId xmlns:p14="http://schemas.microsoft.com/office/powerpoint/2010/main" val="21480875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70283</TotalTime>
  <Words>1437</Words>
  <Application>Microsoft Office PowerPoint</Application>
  <PresentationFormat>On-screen Show (4:3)</PresentationFormat>
  <Paragraphs>179</Paragraphs>
  <Slides>30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Luego de leer Éxodo 2:1-3…</vt:lpstr>
      <vt:lpstr> Muere José (Éxodo 1:5-6)</vt:lpstr>
      <vt:lpstr>     1. La muerte de los niños       (Éxodo 1:7-22)</vt:lpstr>
      <vt:lpstr>1. La muerte de los niños (Éxodo 1:7-22)</vt:lpstr>
      <vt:lpstr>1. La muerte de los niños (Éxodo 1:7-22)</vt:lpstr>
      <vt:lpstr>1. La muerte de los niños (Éxodo 1:7-22)</vt:lpstr>
      <vt:lpstr>2. Los Israelitas: (Génesis 42:1-7)</vt:lpstr>
      <vt:lpstr>2. Los Israelitas: (Génesis 42:1-7)</vt:lpstr>
      <vt:lpstr>2. Los Israelitas:  (Génesis 42:1-7)</vt:lpstr>
      <vt:lpstr>3. El niño en canasta (Éxodo 2:1-10)</vt:lpstr>
      <vt:lpstr>3. El niño en canasta (Éxodo 2:1-10)</vt:lpstr>
      <vt:lpstr>3. El niño en canasta (Éxodo 2:1-10)</vt:lpstr>
      <vt:lpstr>3. El niño en canasta (Éxodo 2:1-10)</vt:lpstr>
      <vt:lpstr>Para meditar</vt:lpstr>
      <vt:lpstr>Las Canastas</vt:lpstr>
      <vt:lpstr>Las Canastas</vt:lpstr>
      <vt:lpstr>Las Canastas</vt:lpstr>
      <vt:lpstr>Hebreos 11:23</vt:lpstr>
      <vt:lpstr>Preguntas:</vt:lpstr>
      <vt:lpstr>Preguntas:</vt:lpstr>
      <vt:lpstr>Preguntas:</vt:lpstr>
      <vt:lpstr>Promesas en la Escritura</vt:lpstr>
      <vt:lpstr>Promesas en la Escritura</vt:lpstr>
      <vt:lpstr>Nuestra Oración</vt:lpstr>
      <vt:lpstr>Bibliografía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las_madres_de_moises_052214</dc:title>
  <dc:creator>JRIVERA</dc:creator>
  <cp:lastModifiedBy>Tito Ortega</cp:lastModifiedBy>
  <cp:revision>2649</cp:revision>
  <dcterms:created xsi:type="dcterms:W3CDTF">2007-01-24T21:53:34Z</dcterms:created>
  <dcterms:modified xsi:type="dcterms:W3CDTF">2014-05-22T04:17:23Z</dcterms:modified>
</cp:coreProperties>
</file>