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42"/>
  </p:notesMasterIdLst>
  <p:handoutMasterIdLst>
    <p:handoutMasterId r:id="rId43"/>
  </p:handoutMasterIdLst>
  <p:sldIdLst>
    <p:sldId id="901" r:id="rId3"/>
    <p:sldId id="530" r:id="rId4"/>
    <p:sldId id="1315" r:id="rId5"/>
    <p:sldId id="1265" r:id="rId6"/>
    <p:sldId id="1309" r:id="rId7"/>
    <p:sldId id="723" r:id="rId8"/>
    <p:sldId id="1346" r:id="rId9"/>
    <p:sldId id="1353" r:id="rId10"/>
    <p:sldId id="1336" r:id="rId11"/>
    <p:sldId id="1390" r:id="rId12"/>
    <p:sldId id="1387" r:id="rId13"/>
    <p:sldId id="757" r:id="rId14"/>
    <p:sldId id="1284" r:id="rId15"/>
    <p:sldId id="1348" r:id="rId16"/>
    <p:sldId id="1380" r:id="rId17"/>
    <p:sldId id="1381" r:id="rId18"/>
    <p:sldId id="1382" r:id="rId19"/>
    <p:sldId id="1339" r:id="rId20"/>
    <p:sldId id="1322" r:id="rId21"/>
    <p:sldId id="1391" r:id="rId22"/>
    <p:sldId id="1392" r:id="rId23"/>
    <p:sldId id="1386" r:id="rId24"/>
    <p:sldId id="1355" r:id="rId25"/>
    <p:sldId id="1367" r:id="rId26"/>
    <p:sldId id="1384" r:id="rId27"/>
    <p:sldId id="1357" r:id="rId28"/>
    <p:sldId id="1370" r:id="rId29"/>
    <p:sldId id="1368" r:id="rId30"/>
    <p:sldId id="1358" r:id="rId31"/>
    <p:sldId id="1393" r:id="rId32"/>
    <p:sldId id="1394" r:id="rId33"/>
    <p:sldId id="1396" r:id="rId34"/>
    <p:sldId id="1397" r:id="rId35"/>
    <p:sldId id="1388" r:id="rId36"/>
    <p:sldId id="1373" r:id="rId37"/>
    <p:sldId id="1385" r:id="rId38"/>
    <p:sldId id="1389" r:id="rId39"/>
    <p:sldId id="542" r:id="rId40"/>
    <p:sldId id="269" r:id="rId41"/>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3399"/>
    <a:srgbClr val="660066"/>
    <a:srgbClr val="502604"/>
    <a:srgbClr val="996633"/>
    <a:srgbClr val="104C2D"/>
    <a:srgbClr val="1D7D42"/>
    <a:srgbClr val="990099"/>
    <a:srgbClr val="336600"/>
    <a:srgbClr val="285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4" autoAdjust="0"/>
    <p:restoredTop sz="93419" autoAdjust="0"/>
  </p:normalViewPr>
  <p:slideViewPr>
    <p:cSldViewPr>
      <p:cViewPr varScale="1">
        <p:scale>
          <a:sx n="132" d="100"/>
          <a:sy n="132" d="100"/>
        </p:scale>
        <p:origin x="17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180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61804"/>
          </a:xfrm>
          <a:prstGeom prst="rect">
            <a:avLst/>
          </a:prstGeom>
        </p:spPr>
        <p:txBody>
          <a:bodyPr vert="horz" lIns="91961" tIns="45981" rIns="91961" bIns="45981" rtlCol="0"/>
          <a:lstStyle>
            <a:lvl1pPr algn="r">
              <a:defRPr sz="1200"/>
            </a:lvl1pPr>
          </a:lstStyle>
          <a:p>
            <a:fld id="{852B88E5-B5CA-42A6-8C8D-771217504241}" type="datetimeFigureOut">
              <a:rPr lang="en-US" smtClean="0"/>
              <a:pPr/>
              <a:t>10/24/2014</a:t>
            </a:fld>
            <a:endParaRPr lang="en-US"/>
          </a:p>
        </p:txBody>
      </p:sp>
      <p:sp>
        <p:nvSpPr>
          <p:cNvPr id="4" name="Footer Placeholder 3"/>
          <p:cNvSpPr>
            <a:spLocks noGrp="1"/>
          </p:cNvSpPr>
          <p:nvPr>
            <p:ph type="ftr" sz="quarter" idx="2"/>
          </p:nvPr>
        </p:nvSpPr>
        <p:spPr>
          <a:xfrm>
            <a:off x="0" y="8772668"/>
            <a:ext cx="2971800" cy="46180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772668"/>
            <a:ext cx="2971800" cy="46180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568440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6180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6180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20775" y="693738"/>
            <a:ext cx="4616450" cy="3462337"/>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87136"/>
            <a:ext cx="5486400" cy="415623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772668"/>
            <a:ext cx="2971800" cy="46180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772668"/>
            <a:ext cx="2971800" cy="46180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84013860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2267005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390918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774126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976644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82120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2971931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4019846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772525"/>
            <a:ext cx="2971800" cy="461963"/>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38</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7023522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39</a:t>
            </a:fld>
            <a:endParaRPr lang="en-US"/>
          </a:p>
        </p:txBody>
      </p:sp>
      <p:sp>
        <p:nvSpPr>
          <p:cNvPr id="18434" name="Rectangle 2"/>
          <p:cNvSpPr>
            <a:spLocks noGrp="1" noRot="1" noChangeAspect="1" noChangeArrowheads="1" noTextEdit="1"/>
          </p:cNvSpPr>
          <p:nvPr>
            <p:ph type="sldImg"/>
          </p:nvPr>
        </p:nvSpPr>
        <p:spPr>
          <a:xfrm>
            <a:off x="1120775" y="693738"/>
            <a:ext cx="4616450" cy="3462337"/>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88475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30052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342360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3905997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3905997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390918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390918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10/24/2014</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9.png"/><Relationship Id="rId10" Type="http://schemas.microsoft.com/office/2007/relationships/hdphoto" Target="../media/hdphoto9.wdp"/><Relationship Id="rId4" Type="http://schemas.microsoft.com/office/2007/relationships/hdphoto" Target="../media/hdphoto6.wdp"/><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microsoft.com/office/2007/relationships/hdphoto" Target="../media/hdphoto12.wdp"/><Relationship Id="rId5" Type="http://schemas.openxmlformats.org/officeDocument/2006/relationships/image" Target="../media/image14.png"/><Relationship Id="rId4" Type="http://schemas.microsoft.com/office/2007/relationships/hdphoto" Target="../media/hdphoto11.wdp"/></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6.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0" y="0"/>
            <a:ext cx="9144000" cy="6858000"/>
          </a:xfrm>
          <a:prstGeom prst="rect">
            <a:avLst/>
          </a:prstGeom>
          <a:noFill/>
          <a:ln w="9525">
            <a:noFill/>
            <a:miter lim="800000"/>
            <a:headEnd/>
            <a:tailEnd/>
          </a:ln>
          <a:effectLst/>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152400" y="6019800"/>
            <a:ext cx="3048000" cy="646331"/>
          </a:xfrm>
          <a:prstGeom prst="rect">
            <a:avLst/>
          </a:prstGeom>
          <a:solidFill>
            <a:schemeClr val="bg1">
              <a:lumMod val="95000"/>
              <a:lumOff val="5000"/>
              <a:alpha val="60000"/>
            </a:schemeClr>
          </a:solid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286000" y="6324600"/>
            <a:ext cx="685800" cy="342900"/>
          </a:xfrm>
          <a:prstGeom prst="rect">
            <a:avLst/>
          </a:prstGeom>
          <a:noFill/>
          <a:ln w="9525">
            <a:noFill/>
            <a:miter lim="800000"/>
            <a:headEnd/>
            <a:tailEnd/>
          </a:ln>
        </p:spPr>
      </p:pic>
      <p:sp>
        <p:nvSpPr>
          <p:cNvPr id="12" name="Rectangle 4"/>
          <p:cNvSpPr txBox="1">
            <a:spLocks noChangeArrowheads="1"/>
          </p:cNvSpPr>
          <p:nvPr/>
        </p:nvSpPr>
        <p:spPr>
          <a:xfrm>
            <a:off x="228600" y="2819400"/>
            <a:ext cx="8686800" cy="2743200"/>
          </a:xfrm>
          <a:prstGeom prst="rect">
            <a:avLst/>
          </a:prstGeom>
          <a:solidFill>
            <a:schemeClr val="bg1">
              <a:lumMod val="95000"/>
              <a:lumOff val="5000"/>
              <a:alpha val="60000"/>
            </a:schemeClr>
          </a:solidFill>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Mujeres de la Biblia</a:t>
            </a: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Noemí: Una suegra sabia</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(Libro de Rut)</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24 de octubre de 2014</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2209800"/>
            <a:ext cx="8686800" cy="4267200"/>
          </a:xfrm>
        </p:spPr>
        <p:txBody>
          <a:bodyPr/>
          <a:lstStyle/>
          <a:p>
            <a:pPr>
              <a:spcAft>
                <a:spcPts val="1200"/>
              </a:spcAft>
            </a:pPr>
            <a:r>
              <a:rPr lang="es-ES" sz="2800" dirty="0" smtClean="0"/>
              <a:t>Los hijos de Noemí se casaron con mujeres moabitas. Los moabitas eran descendientes de Lot, el sobrino de Abraham. </a:t>
            </a:r>
          </a:p>
          <a:p>
            <a:r>
              <a:rPr lang="es-ES" sz="2800" dirty="0" smtClean="0"/>
              <a:t>Para Noemí, el resultado final de la mudanza a </a:t>
            </a:r>
            <a:r>
              <a:rPr lang="es-ES" sz="2800" dirty="0" err="1" smtClean="0"/>
              <a:t>Moab</a:t>
            </a:r>
            <a:r>
              <a:rPr lang="es-ES" sz="2800" dirty="0" smtClean="0"/>
              <a:t> fue trágico. Primero, perdió a su esposo y luego a sus dos hijos. Su estadía en </a:t>
            </a:r>
            <a:r>
              <a:rPr lang="es-ES" sz="2800" dirty="0" err="1" smtClean="0"/>
              <a:t>Moab</a:t>
            </a:r>
            <a:r>
              <a:rPr lang="es-ES" sz="2800" dirty="0" smtClean="0"/>
              <a:t>, que creían temporaria, duró diez años y al final de este tiempo Noemí se encontraba sin medios de vida y de esperanza para el futuro.</a:t>
            </a:r>
          </a:p>
          <a:p>
            <a:pPr lvl="1">
              <a:buNone/>
            </a:pPr>
            <a:endParaRPr lang="es-ES" sz="2400" dirty="0" smtClean="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Salida de Belén</a:t>
            </a:r>
            <a:br>
              <a:rPr lang="es-PR" dirty="0" smtClean="0"/>
            </a:br>
            <a:r>
              <a:rPr lang="es-PR" dirty="0" smtClean="0"/>
              <a:t>(Rut 1:1-5)</a:t>
            </a: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0" y="2209800"/>
            <a:ext cx="9144000" cy="4267200"/>
          </a:xfrm>
        </p:spPr>
        <p:txBody>
          <a:bodyPr/>
          <a:lstStyle/>
          <a:p>
            <a:pPr>
              <a:spcAft>
                <a:spcPts val="1200"/>
              </a:spcAft>
              <a:buNone/>
            </a:pPr>
            <a:r>
              <a:rPr lang="es-ES" sz="3000" dirty="0" smtClean="0">
                <a:solidFill>
                  <a:srgbClr val="000000"/>
                </a:solidFill>
              </a:rPr>
              <a:t> </a:t>
            </a:r>
            <a:r>
              <a:rPr lang="es-ES" sz="2900" dirty="0" smtClean="0">
                <a:solidFill>
                  <a:srgbClr val="000000"/>
                </a:solidFill>
              </a:rPr>
              <a:t>¿Cómo crees que se sentiría Noemí en las siguientes situaciones y por qué?</a:t>
            </a:r>
          </a:p>
          <a:p>
            <a:pPr>
              <a:spcAft>
                <a:spcPts val="1200"/>
              </a:spcAft>
              <a:buNone/>
            </a:pPr>
            <a:r>
              <a:rPr lang="es-ES" sz="2900" dirty="0" smtClean="0">
                <a:solidFill>
                  <a:srgbClr val="000000"/>
                </a:solidFill>
              </a:rPr>
              <a:t>	1. Al salir de Belén</a:t>
            </a:r>
          </a:p>
          <a:p>
            <a:pPr>
              <a:spcAft>
                <a:spcPts val="1200"/>
              </a:spcAft>
              <a:buNone/>
            </a:pPr>
            <a:r>
              <a:rPr lang="es-ES" sz="2900" dirty="0" smtClean="0">
                <a:solidFill>
                  <a:srgbClr val="000000"/>
                </a:solidFill>
              </a:rPr>
              <a:t>	2. Al morir </a:t>
            </a:r>
            <a:r>
              <a:rPr lang="es-ES" sz="2900" dirty="0" err="1" smtClean="0">
                <a:solidFill>
                  <a:srgbClr val="000000"/>
                </a:solidFill>
              </a:rPr>
              <a:t>Elimelec</a:t>
            </a:r>
            <a:r>
              <a:rPr lang="es-ES" sz="2900" dirty="0" smtClean="0">
                <a:solidFill>
                  <a:srgbClr val="000000"/>
                </a:solidFill>
              </a:rPr>
              <a:t> </a:t>
            </a:r>
          </a:p>
          <a:p>
            <a:pPr>
              <a:spcAft>
                <a:spcPts val="1200"/>
              </a:spcAft>
              <a:buNone/>
            </a:pPr>
            <a:r>
              <a:rPr lang="es-ES" sz="2900" dirty="0" smtClean="0">
                <a:solidFill>
                  <a:srgbClr val="000000"/>
                </a:solidFill>
              </a:rPr>
              <a:t>	3. Cuando sus hijos se casan con mujeres moabitas</a:t>
            </a:r>
          </a:p>
          <a:p>
            <a:pPr>
              <a:spcAft>
                <a:spcPts val="1200"/>
              </a:spcAft>
              <a:buNone/>
            </a:pPr>
            <a:r>
              <a:rPr lang="es-ES" sz="2900" dirty="0" smtClean="0">
                <a:solidFill>
                  <a:srgbClr val="000000"/>
                </a:solidFill>
              </a:rPr>
              <a:t>	4. Cuando mueren sus hijos </a:t>
            </a:r>
            <a:r>
              <a:rPr lang="es-ES" sz="2900" dirty="0" err="1" smtClean="0">
                <a:solidFill>
                  <a:srgbClr val="000000"/>
                </a:solidFill>
              </a:rPr>
              <a:t>Mahlón</a:t>
            </a:r>
            <a:r>
              <a:rPr lang="es-ES" sz="2900" dirty="0" smtClean="0">
                <a:solidFill>
                  <a:srgbClr val="000000"/>
                </a:solidFill>
              </a:rPr>
              <a:t> y </a:t>
            </a:r>
            <a:r>
              <a:rPr lang="es-ES" sz="2900" dirty="0" err="1" smtClean="0">
                <a:solidFill>
                  <a:srgbClr val="000000"/>
                </a:solidFill>
              </a:rPr>
              <a:t>Quelión</a:t>
            </a:r>
            <a:r>
              <a:rPr lang="es-ES" sz="2900" dirty="0" smtClean="0">
                <a:solidFill>
                  <a:srgbClr val="000000"/>
                </a:solidFill>
              </a:rPr>
              <a:t> </a:t>
            </a:r>
            <a:r>
              <a:rPr lang="es-ES" sz="2900" i="1" dirty="0" smtClean="0"/>
              <a:t>   </a:t>
            </a:r>
            <a:endParaRPr lang="es-ES" sz="2900" dirty="0" smtClean="0"/>
          </a:p>
        </p:txBody>
      </p:sp>
      <p:sp>
        <p:nvSpPr>
          <p:cNvPr id="10" name="Rectangle 2"/>
          <p:cNvSpPr>
            <a:spLocks noGrp="1" noChangeArrowheads="1"/>
          </p:cNvSpPr>
          <p:nvPr>
            <p:ph type="title"/>
          </p:nvPr>
        </p:nvSpPr>
        <p:spPr>
          <a:xfrm>
            <a:off x="1371600" y="290513"/>
            <a:ext cx="7772400" cy="1157287"/>
          </a:xfrm>
        </p:spPr>
        <p:txBody>
          <a:bodyPr/>
          <a:lstStyle/>
          <a:p>
            <a:pPr marL="693738" indent="-693738">
              <a:spcBef>
                <a:spcPts val="600"/>
              </a:spcBef>
              <a:spcAft>
                <a:spcPts val="0"/>
              </a:spcAft>
            </a:pPr>
            <a:r>
              <a:rPr lang="es-PR" dirty="0" smtClean="0"/>
              <a:t>Preguntas de repaso</a:t>
            </a: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sz="3800" dirty="0" smtClean="0"/>
              <a:t>Noemí regresa a Belén </a:t>
            </a:r>
            <a:br>
              <a:rPr lang="es-PR" sz="3800" dirty="0" smtClean="0"/>
            </a:br>
            <a:r>
              <a:rPr lang="es-PR" sz="3800" dirty="0" smtClean="0"/>
              <a:t>(Rut 1:6-22)</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22" name="Picture 2"/>
          <p:cNvPicPr>
            <a:picLocks noChangeAspect="1" noChangeArrowheads="1"/>
          </p:cNvPicPr>
          <p:nvPr/>
        </p:nvPicPr>
        <p:blipFill>
          <a:blip r:embed="rId3" cstate="print"/>
          <a:srcRect/>
          <a:stretch>
            <a:fillRect/>
          </a:stretch>
        </p:blipFill>
        <p:spPr bwMode="auto">
          <a:xfrm>
            <a:off x="1295400" y="1961007"/>
            <a:ext cx="6247883" cy="4592194"/>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991600" cy="4572000"/>
          </a:xfrm>
        </p:spPr>
        <p:txBody>
          <a:bodyPr/>
          <a:lstStyle/>
          <a:p>
            <a:pPr>
              <a:buNone/>
            </a:pPr>
            <a:endParaRPr lang="vi-VN" dirty="0" smtClean="0">
              <a:latin typeface="Times New Roman" pitchFamily="18" charset="0"/>
              <a:cs typeface="Times New Roman" pitchFamily="18" charset="0"/>
            </a:endParaRPr>
          </a:p>
          <a:p>
            <a:endParaRPr lang="vi-VN" dirty="0" smtClean="0"/>
          </a:p>
          <a:p>
            <a:pPr>
              <a:buNone/>
            </a:pPr>
            <a:endParaRPr lang="es-ES" i="1" dirty="0" smtClean="0"/>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sz="3600" dirty="0" smtClean="0"/>
              <a:t>Noemí regresa a Belén </a:t>
            </a:r>
            <a:br>
              <a:rPr lang="es-PR" sz="3600" dirty="0" smtClean="0"/>
            </a:br>
            <a:r>
              <a:rPr lang="es-PR" sz="3600" dirty="0" smtClean="0"/>
              <a:t>(Rut 1:6-22)</a:t>
            </a:r>
          </a:p>
        </p:txBody>
      </p:sp>
      <p:sp>
        <p:nvSpPr>
          <p:cNvPr id="7" name="Rectangle 6"/>
          <p:cNvSpPr/>
          <p:nvPr/>
        </p:nvSpPr>
        <p:spPr>
          <a:xfrm>
            <a:off x="533400" y="2133600"/>
            <a:ext cx="8153400" cy="4401205"/>
          </a:xfrm>
          <a:prstGeom prst="rect">
            <a:avLst/>
          </a:prstGeom>
        </p:spPr>
        <p:txBody>
          <a:bodyPr wrap="square">
            <a:spAutoFit/>
          </a:bodyPr>
          <a:lstStyle/>
          <a:p>
            <a:r>
              <a:rPr lang="es-ES" sz="2800" dirty="0" smtClean="0"/>
              <a:t>“</a:t>
            </a:r>
            <a:r>
              <a:rPr lang="es-ES" sz="2800" i="1" dirty="0" smtClean="0"/>
              <a:t>Entonces se levantó con sus nueras, y regresó de los campos de </a:t>
            </a:r>
            <a:r>
              <a:rPr lang="es-ES" sz="2800" i="1" dirty="0" err="1" smtClean="0"/>
              <a:t>Moab</a:t>
            </a:r>
            <a:r>
              <a:rPr lang="es-ES" sz="2800" i="1" dirty="0" smtClean="0"/>
              <a:t>; porque oyó en el campo de </a:t>
            </a:r>
            <a:r>
              <a:rPr lang="es-ES" sz="2800" i="1" dirty="0" err="1" smtClean="0"/>
              <a:t>Moab</a:t>
            </a:r>
            <a:r>
              <a:rPr lang="es-ES" sz="2800" i="1" dirty="0" smtClean="0"/>
              <a:t> que Jehová había visitado a su pueblo para darles pan. Salió, pues, del lugar donde había estado, y con ella sus dos nueras, y comenzaron a caminar para volverse a la tierra de Judá. Y Noemí dijo a sus dos nueras: Andad, volveos cada una a la casa de su madre; Jehová haga con vosotras misericordia, como la habéis hecho con los muertos y conmigo. </a:t>
            </a:r>
            <a:endParaRPr lang="es-ES" sz="2800" dirty="0"/>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763000" cy="4724400"/>
          </a:xfrm>
        </p:spPr>
        <p:txBody>
          <a:bodyPr/>
          <a:lstStyle/>
          <a:p>
            <a:pPr>
              <a:buNone/>
            </a:pPr>
            <a:r>
              <a:rPr lang="es-ES" i="1" dirty="0" smtClean="0"/>
              <a:t>	</a:t>
            </a:r>
            <a:r>
              <a:rPr lang="es-ES" sz="2600" i="1" dirty="0" smtClean="0"/>
              <a:t> </a:t>
            </a:r>
            <a:r>
              <a:rPr lang="es-ES" sz="2800" i="1" dirty="0" smtClean="0"/>
              <a:t>Os conceda Jehová que halléis descanso, cada una en casa de su marido. Luego las besó, y ellas alzaron su voz y lloraron, y le dijeron: Ciertamente nosotras iremos contigo a tu pueblo. Y Noemí respondió: Volveos, hijas mías; ¿para qué habéis de ir conmigo? ¿Tengo yo más hijos en el vientre, que puedan ser vuestros maridos? Volveos, hijas mías, e idos; porque yo ya soy vieja para tener marido. Y aunque dijese: Esperanza tengo, y esta noche estuviese con marido, y aun diese a luz hijos, </a:t>
            </a:r>
            <a:endParaRPr lang="es-ES" sz="2800" i="1" dirty="0" smtClean="0">
              <a:solidFill>
                <a:srgbClr val="FF0000"/>
              </a:solidFill>
            </a:endParaRPr>
          </a:p>
          <a:p>
            <a:pPr>
              <a:buNone/>
            </a:pPr>
            <a:endParaRPr lang="es-ES" sz="2800" i="1" dirty="0" smtClean="0">
              <a:solidFill>
                <a:srgbClr val="FF0000"/>
              </a:solidFill>
            </a:endParaRPr>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sz="3600" dirty="0" smtClean="0"/>
              <a:t>Noemí regresa a Belén </a:t>
            </a:r>
            <a:br>
              <a:rPr lang="es-PR" sz="3600" dirty="0" smtClean="0"/>
            </a:br>
            <a:r>
              <a:rPr lang="es-PR" sz="3600" dirty="0" smtClean="0"/>
              <a:t>(Rut 1:6-22)</a:t>
            </a: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763000" cy="4724400"/>
          </a:xfrm>
        </p:spPr>
        <p:txBody>
          <a:bodyPr/>
          <a:lstStyle/>
          <a:p>
            <a:pPr>
              <a:buNone/>
            </a:pPr>
            <a:r>
              <a:rPr lang="es-ES" i="1" dirty="0" smtClean="0"/>
              <a:t>	</a:t>
            </a:r>
            <a:r>
              <a:rPr lang="es-ES" sz="2600" i="1" dirty="0" smtClean="0"/>
              <a:t> </a:t>
            </a:r>
            <a:r>
              <a:rPr lang="es-ES" sz="2800" i="1" dirty="0" smtClean="0"/>
              <a:t>¿habíais vosotras de esperarlos hasta que fuesen grandes? ¿Habíais de quedaros sin casar por amor a ellos? No, hijas mías; que mayor amargura tengo yo que vosotras, pues la mano de Jehová ha salido contra mí. Y ellas alzaron otra vez su voz y lloraron; y </a:t>
            </a:r>
            <a:r>
              <a:rPr lang="es-ES" sz="2800" i="1" dirty="0" err="1" smtClean="0"/>
              <a:t>Orfa</a:t>
            </a:r>
            <a:r>
              <a:rPr lang="es-ES" sz="2800" i="1" dirty="0" smtClean="0"/>
              <a:t> besó a su suegra, mas Rut se quedó con ella. Y Noemí dijo: He aquí tu cuñada se ha vuelto a su pueblo y a sus dioses; vuélvete tú tras ella. Respondió Rut: No me ruegues que te deje, y me aparte de ti; porque a dondequiera que tú fueres, iré yo, y dondequiera que vivieres, viviré. </a:t>
            </a:r>
            <a:endParaRPr lang="es-ES" sz="2800" i="1" dirty="0" smtClean="0">
              <a:solidFill>
                <a:srgbClr val="FF0000"/>
              </a:solidFill>
            </a:endParaRPr>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sz="3600" dirty="0" smtClean="0"/>
              <a:t>Noemí regresa a Belén </a:t>
            </a:r>
            <a:br>
              <a:rPr lang="es-PR" sz="3600" dirty="0" smtClean="0"/>
            </a:br>
            <a:r>
              <a:rPr lang="es-PR" sz="3600" dirty="0" smtClean="0"/>
              <a:t>(Rut 1:6-22)</a:t>
            </a:r>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763000" cy="4724400"/>
          </a:xfrm>
        </p:spPr>
        <p:txBody>
          <a:bodyPr/>
          <a:lstStyle/>
          <a:p>
            <a:pPr>
              <a:buNone/>
            </a:pPr>
            <a:r>
              <a:rPr lang="es-ES" i="1" dirty="0" smtClean="0"/>
              <a:t>	</a:t>
            </a:r>
            <a:r>
              <a:rPr lang="es-ES" sz="2600" i="1" dirty="0" smtClean="0"/>
              <a:t> </a:t>
            </a:r>
            <a:r>
              <a:rPr lang="es-ES" sz="2800" i="1" dirty="0" smtClean="0"/>
              <a:t>Tu pueblo será mi pueblo, y tu Dios mi Dios. Donde tú murieres, moriré yo, y allí seré sepultada; así me haga Jehová, y aun me añada, que sólo la muerte hará separación entre nosotras dos. Y viendo Noemí que estaba tan resuelta a ir con ella, no dijo más. Anduvieron, pues, ellas dos hasta que llegaron a Belén; y aconteció que habiendo entrado en Belén, toda la ciudad se conmovió por causa de ellas, y decían: ¿No es ésta Noemí? </a:t>
            </a:r>
            <a:endParaRPr lang="es-ES" sz="2800" i="1" dirty="0" smtClean="0">
              <a:solidFill>
                <a:srgbClr val="FF0000"/>
              </a:solidFill>
            </a:endParaRPr>
          </a:p>
          <a:p>
            <a:pPr>
              <a:buNone/>
            </a:pPr>
            <a:endParaRPr lang="es-ES" sz="2600" i="1" dirty="0" smtClean="0">
              <a:solidFill>
                <a:srgbClr val="FF0000"/>
              </a:solidFill>
            </a:endParaRPr>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sz="3600" dirty="0" smtClean="0"/>
              <a:t>Noemí regresa a Belén </a:t>
            </a:r>
            <a:br>
              <a:rPr lang="es-PR" sz="3600" dirty="0" smtClean="0"/>
            </a:br>
            <a:r>
              <a:rPr lang="es-PR" sz="3600" dirty="0" smtClean="0"/>
              <a:t>(Rut 1:6-22)</a:t>
            </a:r>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763000" cy="4724400"/>
          </a:xfrm>
        </p:spPr>
        <p:txBody>
          <a:bodyPr/>
          <a:lstStyle/>
          <a:p>
            <a:pPr>
              <a:buNone/>
            </a:pPr>
            <a:r>
              <a:rPr lang="es-ES" i="1" dirty="0" smtClean="0"/>
              <a:t>	</a:t>
            </a:r>
            <a:r>
              <a:rPr lang="es-ES" sz="2600" i="1" dirty="0" smtClean="0"/>
              <a:t> </a:t>
            </a:r>
            <a:r>
              <a:rPr lang="es-ES" sz="2800" i="1" dirty="0" smtClean="0"/>
              <a:t>Y ella les respondía: No me llaméis Noemí, sino llamadme Mara; porque en grande amargura me ha puesto el Todopoderoso. Yo me fui llena, pero Jehová me ha vuelto con las manos vacías. ¿Por qué me llamaréis Noemí, ya que Jehová ha dado testimonio contra mí, y el Todopoderoso me ha afligido?  Así volvió Noemí, y Rut la moabita su nuera con ella; volvió de los campos de </a:t>
            </a:r>
            <a:r>
              <a:rPr lang="es-ES" sz="2800" i="1" dirty="0" err="1" smtClean="0"/>
              <a:t>Moab</a:t>
            </a:r>
            <a:r>
              <a:rPr lang="es-ES" sz="2800" i="1" dirty="0" smtClean="0"/>
              <a:t>, y llegaron a Belén al comienzo de la siega de la cebada.</a:t>
            </a:r>
            <a:r>
              <a:rPr lang="es-ES" sz="2800" dirty="0" smtClean="0"/>
              <a:t>” </a:t>
            </a:r>
            <a:r>
              <a:rPr lang="es-ES" sz="2800" dirty="0" smtClean="0">
                <a:solidFill>
                  <a:srgbClr val="FF0000"/>
                </a:solidFill>
              </a:rPr>
              <a:t>(Rut 1.6–22) </a:t>
            </a:r>
            <a:endParaRPr lang="es-ES" sz="2600" i="1" dirty="0" smtClean="0">
              <a:solidFill>
                <a:srgbClr val="FF0000"/>
              </a:solidFill>
            </a:endParaRPr>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sz="3600" dirty="0" smtClean="0"/>
              <a:t>Noemí regresa a Belén </a:t>
            </a:r>
            <a:br>
              <a:rPr lang="es-PR" sz="3600" dirty="0" smtClean="0"/>
            </a:br>
            <a:r>
              <a:rPr lang="es-PR" sz="3600" dirty="0" smtClean="0"/>
              <a:t>(Rut 1:6-22)</a:t>
            </a: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1"/>
            <a:ext cx="7391400" cy="1295400"/>
          </a:xfrm>
        </p:spPr>
        <p:txBody>
          <a:bodyPr/>
          <a:lstStyle/>
          <a:p>
            <a:pPr marL="742950" indent="-742950">
              <a:spcAft>
                <a:spcPts val="600"/>
              </a:spcAft>
              <a:buFont typeface="+mj-lt"/>
              <a:buAutoNum type="arabicPeriod" startAt="2"/>
            </a:pPr>
            <a:r>
              <a:rPr lang="es-PR" sz="3600" dirty="0" smtClean="0"/>
              <a:t>Noemí regresa a Belén </a:t>
            </a:r>
            <a:br>
              <a:rPr lang="es-PR" sz="3600" dirty="0" smtClean="0"/>
            </a:br>
            <a:r>
              <a:rPr lang="es-PR" sz="3600" dirty="0" smtClean="0"/>
              <a:t>(Rut 1:6-22)</a:t>
            </a:r>
          </a:p>
        </p:txBody>
      </p:sp>
      <p:pic>
        <p:nvPicPr>
          <p:cNvPr id="614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1447800" y="1981200"/>
            <a:ext cx="2963333" cy="2133600"/>
          </a:xfrm>
          <a:prstGeom prst="rect">
            <a:avLst/>
          </a:prstGeom>
          <a:noFill/>
          <a:ln w="9525">
            <a:noFill/>
            <a:miter lim="800000"/>
            <a:headEnd/>
            <a:tailEnd/>
          </a:ln>
          <a:effectLst/>
        </p:spPr>
      </p:pic>
      <p:pic>
        <p:nvPicPr>
          <p:cNvPr id="2"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rcRect/>
          <a:stretch>
            <a:fillRect/>
          </a:stretch>
        </p:blipFill>
        <p:spPr bwMode="auto">
          <a:xfrm>
            <a:off x="4724400" y="1981200"/>
            <a:ext cx="3124200" cy="2108835"/>
          </a:xfrm>
          <a:prstGeom prst="rect">
            <a:avLst/>
          </a:prstGeom>
          <a:noFill/>
          <a:ln w="9525">
            <a:noFill/>
            <a:miter lim="800000"/>
            <a:headEnd/>
            <a:tailEnd/>
          </a:ln>
          <a:effectLst/>
        </p:spPr>
      </p:pic>
      <p:pic>
        <p:nvPicPr>
          <p:cNvPr id="6148" name="Picture 4"/>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rcRect/>
          <a:stretch>
            <a:fillRect/>
          </a:stretch>
        </p:blipFill>
        <p:spPr bwMode="auto">
          <a:xfrm>
            <a:off x="1447800" y="4287806"/>
            <a:ext cx="2971800" cy="2168176"/>
          </a:xfrm>
          <a:prstGeom prst="rect">
            <a:avLst/>
          </a:prstGeom>
          <a:noFill/>
          <a:ln w="9525">
            <a:noFill/>
            <a:miter lim="800000"/>
            <a:headEnd/>
            <a:tailEnd/>
          </a:ln>
          <a:effectLst/>
        </p:spPr>
      </p:pic>
      <p:pic>
        <p:nvPicPr>
          <p:cNvPr id="6149" name="Picture 5"/>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25000"/>
                    </a14:imgEffect>
                    <a14:imgEffect>
                      <a14:brightnessContrast contrast="20000"/>
                    </a14:imgEffect>
                  </a14:imgLayer>
                </a14:imgProps>
              </a:ext>
            </a:extLst>
          </a:blip>
          <a:srcRect/>
          <a:stretch>
            <a:fillRect/>
          </a:stretch>
        </p:blipFill>
        <p:spPr bwMode="auto">
          <a:xfrm>
            <a:off x="4724400" y="4267200"/>
            <a:ext cx="3124200" cy="2230548"/>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209800"/>
            <a:ext cx="8839200" cy="4419600"/>
          </a:xfrm>
        </p:spPr>
        <p:txBody>
          <a:bodyPr/>
          <a:lstStyle/>
          <a:p>
            <a:r>
              <a:rPr lang="es-ES" sz="2800" dirty="0" smtClean="0"/>
              <a:t>Noemí oyó que Jehovah había visitado a su pueblo para darles pan. Se preparó para regresar. Sus nueras, Rut y </a:t>
            </a:r>
            <a:r>
              <a:rPr lang="es-ES" sz="2800" dirty="0" err="1" smtClean="0"/>
              <a:t>Orfa</a:t>
            </a:r>
            <a:r>
              <a:rPr lang="es-ES" sz="2800" dirty="0" smtClean="0"/>
              <a:t>, emprendieron con Noemí el camino. </a:t>
            </a:r>
            <a:endParaRPr lang="es-ES" dirty="0" smtClean="0">
              <a:solidFill>
                <a:srgbClr val="FF0000"/>
              </a:solidFill>
            </a:endParaRPr>
          </a:p>
          <a:p>
            <a:r>
              <a:rPr lang="es-ES" sz="2800" dirty="0" smtClean="0"/>
              <a:t>Noemí instó a sus dos nueras a que regresaran a su hogar paterno en </a:t>
            </a:r>
            <a:r>
              <a:rPr lang="es-ES" sz="2800" dirty="0" err="1" smtClean="0"/>
              <a:t>Moab</a:t>
            </a:r>
            <a:r>
              <a:rPr lang="es-ES" sz="2800" dirty="0" smtClean="0"/>
              <a:t> demostrando su interés maternal al procurar lo que sería lo mejor para ellas. Ambas habían sido esposas buenas y Noemí apreciaba el afecto que le tenían.</a:t>
            </a:r>
            <a:r>
              <a:rPr lang="es-ES" sz="2800" i="1" dirty="0" smtClean="0"/>
              <a:t> </a:t>
            </a:r>
            <a:endParaRPr lang="es-ES" dirty="0" smtClean="0"/>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sz="3600" dirty="0" smtClean="0"/>
              <a:t>2. Noemí regresa a Belén </a:t>
            </a:r>
            <a:br>
              <a:rPr lang="es-PR" sz="3600" dirty="0" smtClean="0"/>
            </a:br>
            <a:r>
              <a:rPr lang="es-PR" sz="3600" dirty="0" smtClean="0"/>
              <a:t>(Rut 1:6-22)</a:t>
            </a:r>
            <a:endParaRPr lang="es-PR" dirty="0" smtClean="0"/>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152400" y="2209800"/>
            <a:ext cx="3505200" cy="3886200"/>
          </a:xfrm>
        </p:spPr>
        <p:txBody>
          <a:bodyPr/>
          <a:lstStyle/>
          <a:p>
            <a:pPr eaLnBrk="1" hangingPunct="1"/>
            <a:r>
              <a:rPr lang="es-PR" dirty="0" smtClean="0"/>
              <a:t>Rut</a:t>
            </a:r>
          </a:p>
          <a:p>
            <a:pPr lvl="1" eaLnBrk="1" hangingPunct="1"/>
            <a:r>
              <a:rPr lang="es-PR" dirty="0" smtClean="0"/>
              <a:t>Capítulos 1-4</a:t>
            </a:r>
          </a:p>
          <a:p>
            <a:r>
              <a:rPr lang="es-PR" dirty="0" smtClean="0"/>
              <a:t>Texto básico:</a:t>
            </a:r>
          </a:p>
          <a:p>
            <a:pPr lvl="1"/>
            <a:r>
              <a:rPr lang="es-PR" dirty="0" smtClean="0"/>
              <a:t>1:1-5</a:t>
            </a:r>
          </a:p>
          <a:p>
            <a:pPr lvl="1"/>
            <a:r>
              <a:rPr lang="es-PR" dirty="0" smtClean="0"/>
              <a:t>1:6-22</a:t>
            </a:r>
          </a:p>
          <a:p>
            <a:pPr lvl="1"/>
            <a:r>
              <a:rPr lang="es-PR" dirty="0" smtClean="0"/>
              <a:t>2:19-22; 3:1-5; 4:13-17</a:t>
            </a:r>
          </a:p>
        </p:txBody>
      </p:sp>
      <p:pic>
        <p:nvPicPr>
          <p:cNvPr id="2"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3468511" y="2362200"/>
            <a:ext cx="5418667" cy="3657600"/>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209800"/>
            <a:ext cx="8839200" cy="4419600"/>
          </a:xfrm>
        </p:spPr>
        <p:txBody>
          <a:bodyPr/>
          <a:lstStyle/>
          <a:p>
            <a:r>
              <a:rPr lang="es-ES" sz="2800" dirty="0" smtClean="0"/>
              <a:t>Noemí consideró la hambruna, la consecuente migración a </a:t>
            </a:r>
            <a:r>
              <a:rPr lang="es-ES" sz="2800" dirty="0" err="1" smtClean="0"/>
              <a:t>Moab</a:t>
            </a:r>
            <a:r>
              <a:rPr lang="es-ES" sz="2800" dirty="0" smtClean="0"/>
              <a:t> y la muerte de su esposo e hijos como señales del desagrado divino en forma personal con ella. Al acusar a Dios en su gran desesperación declaraba su fe de que en definitiva era Él quien manejaba los acontecimientos. Noemí entendía que Dios estaba en control de su vida.  </a:t>
            </a:r>
          </a:p>
          <a:p>
            <a:r>
              <a:rPr lang="es-ES" sz="2800" dirty="0" err="1" smtClean="0"/>
              <a:t>Orfa</a:t>
            </a:r>
            <a:r>
              <a:rPr lang="es-ES" sz="2800" dirty="0" smtClean="0"/>
              <a:t> se fue de su lado y no se sabe nada más de ella, pero Rut se quedó con Noemí. </a:t>
            </a:r>
            <a:endParaRPr lang="es-ES" i="1" dirty="0" smtClean="0"/>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sz="3600" dirty="0" smtClean="0"/>
              <a:t>2. Noemí regresa a Belén </a:t>
            </a:r>
            <a:br>
              <a:rPr lang="es-PR" sz="3600" dirty="0" smtClean="0"/>
            </a:br>
            <a:r>
              <a:rPr lang="es-PR" sz="3600" dirty="0" smtClean="0"/>
              <a:t>(Rut 1:6-22)</a:t>
            </a:r>
            <a:endParaRPr lang="es-PR" dirty="0" smtClean="0"/>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209800"/>
            <a:ext cx="8839200" cy="4419600"/>
          </a:xfrm>
        </p:spPr>
        <p:txBody>
          <a:bodyPr/>
          <a:lstStyle/>
          <a:p>
            <a:r>
              <a:rPr lang="es-ES" sz="2800" dirty="0" smtClean="0"/>
              <a:t>La llegada de Noemí causó revuelo en Belén. Casi ni la reconocieron porque había cambiado mucho. </a:t>
            </a:r>
          </a:p>
          <a:p>
            <a:r>
              <a:rPr lang="es-ES" sz="2800" dirty="0" smtClean="0"/>
              <a:t>Noemí no quiso que la llamaran Noemí (que significa “placentera” o “agradable”). Mucho más apropiado, según ella, era Mara (que significa “amargura”), y culpó al Todopoderoso por sus amargas experiencias. </a:t>
            </a:r>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sz="3600" dirty="0" smtClean="0"/>
              <a:t>2. Noemí regresa a Belén </a:t>
            </a:r>
            <a:br>
              <a:rPr lang="es-PR" sz="3600" dirty="0" smtClean="0"/>
            </a:br>
            <a:r>
              <a:rPr lang="es-PR" sz="3600" dirty="0" smtClean="0"/>
              <a:t>(Rut 1:6-22)</a:t>
            </a:r>
            <a:endParaRPr lang="es-PR" dirty="0" smtClean="0"/>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286000"/>
            <a:ext cx="8839200" cy="4343400"/>
          </a:xfrm>
        </p:spPr>
        <p:txBody>
          <a:bodyPr/>
          <a:lstStyle/>
          <a:p>
            <a:pPr>
              <a:spcAft>
                <a:spcPts val="1200"/>
              </a:spcAft>
              <a:buNone/>
            </a:pPr>
            <a:r>
              <a:rPr lang="es-ES" dirty="0" smtClean="0">
                <a:solidFill>
                  <a:srgbClr val="000000"/>
                </a:solidFill>
              </a:rPr>
              <a:t>  </a:t>
            </a:r>
            <a:r>
              <a:rPr lang="es-ES" sz="3000" dirty="0" smtClean="0">
                <a:solidFill>
                  <a:srgbClr val="000000"/>
                </a:solidFill>
              </a:rPr>
              <a:t>1.  ¿Por qué Noemí le pidió a sus nueras que se quedaran en </a:t>
            </a:r>
            <a:r>
              <a:rPr lang="es-ES" sz="3000" dirty="0" err="1" smtClean="0">
                <a:solidFill>
                  <a:srgbClr val="000000"/>
                </a:solidFill>
              </a:rPr>
              <a:t>Moab</a:t>
            </a:r>
            <a:r>
              <a:rPr lang="es-ES" sz="3000" dirty="0" smtClean="0">
                <a:solidFill>
                  <a:srgbClr val="000000"/>
                </a:solidFill>
              </a:rPr>
              <a:t>?</a:t>
            </a:r>
          </a:p>
          <a:p>
            <a:pPr>
              <a:spcAft>
                <a:spcPts val="1200"/>
              </a:spcAft>
              <a:buNone/>
            </a:pPr>
            <a:r>
              <a:rPr lang="es-ES" sz="3000" dirty="0" smtClean="0">
                <a:solidFill>
                  <a:srgbClr val="000000"/>
                </a:solidFill>
              </a:rPr>
              <a:t>  2. ¿Fue justo que Noemí dijera que el Todopoderoso le había causado amargura?</a:t>
            </a:r>
          </a:p>
          <a:p>
            <a:pPr>
              <a:spcAft>
                <a:spcPts val="1200"/>
              </a:spcAft>
              <a:buNone/>
            </a:pPr>
            <a:r>
              <a:rPr lang="es-ES" sz="3000" dirty="0" smtClean="0">
                <a:solidFill>
                  <a:srgbClr val="000000"/>
                </a:solidFill>
              </a:rPr>
              <a:t>	</a:t>
            </a:r>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sz="3600" dirty="0" smtClean="0"/>
              <a:t>Preguntas de repaso</a:t>
            </a:r>
            <a:endParaRPr lang="es-PR" dirty="0" smtClean="0"/>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990600" y="228601"/>
            <a:ext cx="7772400" cy="1219200"/>
          </a:xfrm>
        </p:spPr>
        <p:txBody>
          <a:bodyPr/>
          <a:lstStyle/>
          <a:p>
            <a:pPr marL="742950" indent="-742950">
              <a:spcAft>
                <a:spcPts val="600"/>
              </a:spcAft>
            </a:pPr>
            <a:r>
              <a:rPr lang="es-PR" sz="3400" dirty="0" smtClean="0"/>
              <a:t>3. Noemí trama un plan</a:t>
            </a:r>
            <a:br>
              <a:rPr lang="es-PR" sz="3400" dirty="0" smtClean="0"/>
            </a:br>
            <a:r>
              <a:rPr lang="es-PR" sz="3400" dirty="0" smtClean="0"/>
              <a:t>(Rut 2:19-22; 3:1-5; 4:13-17)</a:t>
            </a:r>
          </a:p>
        </p:txBody>
      </p:sp>
      <p:pic>
        <p:nvPicPr>
          <p:cNvPr id="7170" name="Picture 2"/>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1219200" y="1883670"/>
            <a:ext cx="6629400" cy="4703559"/>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057400"/>
            <a:ext cx="8610600" cy="4572000"/>
          </a:xfrm>
        </p:spPr>
        <p:txBody>
          <a:bodyPr/>
          <a:lstStyle/>
          <a:p>
            <a:r>
              <a:rPr lang="es-ES" i="1" dirty="0" smtClean="0"/>
              <a:t>   </a:t>
            </a:r>
            <a:r>
              <a:rPr lang="es-ES" sz="2800" dirty="0" smtClean="0"/>
              <a:t>“</a:t>
            </a:r>
            <a:r>
              <a:rPr lang="es-ES" sz="2800" i="1" dirty="0" smtClean="0"/>
              <a:t>Y le dijo su suegra: ¿Dónde has espigado hoy? ¿y dónde has trabajado? Bendito sea el que te ha reconocido. Y contó ella a su suegra con quién había trabajado, y dijo: El nombre del varón con quien hoy he trabajado es </a:t>
            </a:r>
            <a:r>
              <a:rPr lang="es-ES" sz="2800" i="1" dirty="0" err="1" smtClean="0"/>
              <a:t>Booz</a:t>
            </a:r>
            <a:r>
              <a:rPr lang="es-ES" sz="2800" i="1" dirty="0" smtClean="0"/>
              <a:t>. Y dijo Noemí a su nuera: Sea él bendito de Jehová, pues que no ha rehusado a los vivos la benevolencia que tuvo para con los que han muerto. Después le dijo Noemí: Nuestro pariente es aquel varón, y uno de los que pueden redimirnos. </a:t>
            </a:r>
            <a:endParaRPr lang="es-ES" dirty="0"/>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lvl="0" indent="-742950">
              <a:spcAft>
                <a:spcPts val="600"/>
              </a:spcAft>
              <a:defRPr/>
            </a:pPr>
            <a:r>
              <a:rPr kumimoji="0" lang="es-PR" sz="3400" b="0" i="0" u="none" strike="noStrike" kern="0" cap="none" spc="0" normalizeH="0" baseline="0" noProof="0" dirty="0" smtClean="0">
                <a:ln>
                  <a:noFill/>
                </a:ln>
                <a:solidFill>
                  <a:srgbClr val="333399"/>
                </a:solidFill>
                <a:effectLst/>
                <a:uLnTx/>
                <a:uFillTx/>
                <a:latin typeface="+mj-lt"/>
                <a:ea typeface="+mj-ea"/>
                <a:cs typeface="+mj-cs"/>
              </a:rPr>
              <a:t>3.</a:t>
            </a:r>
            <a:r>
              <a:rPr kumimoji="0" lang="es-PR" sz="3400" b="0" i="0" u="none" strike="noStrike" kern="0" cap="none" spc="0" normalizeH="0" baseline="0" noProof="0" dirty="0" smtClean="0">
                <a:ln>
                  <a:noFill/>
                </a:ln>
                <a:solidFill>
                  <a:schemeClr val="tx2"/>
                </a:solidFill>
                <a:effectLst/>
                <a:uLnTx/>
                <a:uFillTx/>
                <a:latin typeface="+mj-lt"/>
                <a:ea typeface="+mj-ea"/>
                <a:cs typeface="+mj-cs"/>
              </a:rPr>
              <a:t> </a:t>
            </a:r>
            <a:r>
              <a:rPr lang="es-PR" sz="3400" dirty="0" smtClean="0">
                <a:solidFill>
                  <a:srgbClr val="333399"/>
                </a:solidFill>
              </a:rPr>
              <a:t>Noemí trama un plan</a:t>
            </a:r>
            <a:br>
              <a:rPr lang="es-PR" sz="3400" dirty="0" smtClean="0">
                <a:solidFill>
                  <a:srgbClr val="333399"/>
                </a:solidFill>
              </a:rPr>
            </a:br>
            <a:r>
              <a:rPr lang="es-PR" sz="3400" dirty="0" smtClean="0">
                <a:solidFill>
                  <a:srgbClr val="333399"/>
                </a:solidFill>
              </a:rPr>
              <a:t>(Rut 2:19-22; 3:1-5; 4:13-17)</a:t>
            </a:r>
            <a:endParaRPr kumimoji="0" lang="es-PR" sz="3400" b="0" i="0" u="none" strike="noStrike" kern="0" cap="none" spc="0" normalizeH="0" baseline="0" noProof="0" dirty="0" smtClean="0">
              <a:ln>
                <a:noFill/>
              </a:ln>
              <a:solidFill>
                <a:srgbClr val="333399"/>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057400"/>
            <a:ext cx="8610600" cy="4572000"/>
          </a:xfrm>
        </p:spPr>
        <p:txBody>
          <a:bodyPr/>
          <a:lstStyle/>
          <a:p>
            <a:r>
              <a:rPr lang="es-ES" sz="2800" i="1" dirty="0" smtClean="0"/>
              <a:t>Y Rut la moabita dijo: Además de esto me ha dicho: Júntate con mis criadas, hasta que hayan acabado toda mi siega. Y Noemí respondió a Rut su nuera: Mejor es, hija mía, que salgas con sus criadas, y que no te encuentren en otro campo.</a:t>
            </a:r>
            <a:r>
              <a:rPr lang="es-ES" sz="2800" dirty="0" smtClean="0"/>
              <a:t>” </a:t>
            </a:r>
            <a:r>
              <a:rPr lang="es-ES" sz="2800" dirty="0" smtClean="0">
                <a:solidFill>
                  <a:srgbClr val="FF0000"/>
                </a:solidFill>
              </a:rPr>
              <a:t>(Rut 2.19–22)</a:t>
            </a:r>
            <a:endParaRPr lang="es-ES" sz="2400" dirty="0">
              <a:solidFill>
                <a:srgbClr val="FF0000"/>
              </a:solidFill>
            </a:endParaRPr>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lvl="0" indent="-742950">
              <a:spcAft>
                <a:spcPts val="600"/>
              </a:spcAft>
              <a:defRPr/>
            </a:pPr>
            <a:r>
              <a:rPr kumimoji="0" lang="es-PR" sz="3400" b="0" i="0" u="none" strike="noStrike" kern="0" cap="none" spc="0" normalizeH="0" baseline="0" noProof="0" dirty="0" smtClean="0">
                <a:ln>
                  <a:noFill/>
                </a:ln>
                <a:solidFill>
                  <a:srgbClr val="333399"/>
                </a:solidFill>
                <a:effectLst/>
                <a:uLnTx/>
                <a:uFillTx/>
                <a:latin typeface="+mj-lt"/>
                <a:ea typeface="+mj-ea"/>
                <a:cs typeface="+mj-cs"/>
              </a:rPr>
              <a:t>3.</a:t>
            </a:r>
            <a:r>
              <a:rPr kumimoji="0" lang="es-PR" sz="3400" b="0" i="0" u="none" strike="noStrike" kern="0" cap="none" spc="0" normalizeH="0" baseline="0" noProof="0" dirty="0" smtClean="0">
                <a:ln>
                  <a:noFill/>
                </a:ln>
                <a:solidFill>
                  <a:schemeClr val="tx2"/>
                </a:solidFill>
                <a:effectLst/>
                <a:uLnTx/>
                <a:uFillTx/>
                <a:latin typeface="+mj-lt"/>
                <a:ea typeface="+mj-ea"/>
                <a:cs typeface="+mj-cs"/>
              </a:rPr>
              <a:t> </a:t>
            </a:r>
            <a:r>
              <a:rPr lang="es-PR" sz="3400" dirty="0" smtClean="0">
                <a:solidFill>
                  <a:srgbClr val="333399"/>
                </a:solidFill>
              </a:rPr>
              <a:t>Noemí trama un plan</a:t>
            </a:r>
            <a:br>
              <a:rPr lang="es-PR" sz="3400" dirty="0" smtClean="0">
                <a:solidFill>
                  <a:srgbClr val="333399"/>
                </a:solidFill>
              </a:rPr>
            </a:br>
            <a:r>
              <a:rPr lang="es-PR" sz="3400" dirty="0" smtClean="0">
                <a:solidFill>
                  <a:srgbClr val="333399"/>
                </a:solidFill>
              </a:rPr>
              <a:t>(Rut 2:19-22; 3:1-5; 4:13-17)</a:t>
            </a:r>
            <a:endParaRPr kumimoji="0" lang="es-PR" sz="3400" b="0" i="0" u="none" strike="noStrike" kern="0" cap="none" spc="0" normalizeH="0" baseline="0" noProof="0" dirty="0" smtClean="0">
              <a:ln>
                <a:noFill/>
              </a:ln>
              <a:solidFill>
                <a:srgbClr val="333399"/>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8686800" cy="4800600"/>
          </a:xfrm>
        </p:spPr>
        <p:txBody>
          <a:bodyPr/>
          <a:lstStyle/>
          <a:p>
            <a:r>
              <a:rPr lang="es-ES" sz="2500" i="1" dirty="0" smtClean="0"/>
              <a:t>    </a:t>
            </a:r>
            <a:r>
              <a:rPr lang="es-ES" sz="2500" dirty="0" smtClean="0"/>
              <a:t>“</a:t>
            </a:r>
            <a:r>
              <a:rPr lang="es-ES" sz="2500" i="1" dirty="0" smtClean="0"/>
              <a:t>Después le dijo su suegra Noemí: Hija mía, ¿no he de buscar hogar para ti, para que te vaya bien? ¿No es </a:t>
            </a:r>
            <a:r>
              <a:rPr lang="es-ES" sz="2500" i="1" dirty="0" err="1" smtClean="0"/>
              <a:t>Booz</a:t>
            </a:r>
            <a:r>
              <a:rPr lang="es-ES" sz="2500" i="1" dirty="0" smtClean="0"/>
              <a:t> nuestro pariente, con cuyas criadas tú has estado? He aquí que él avienta esta noche la parva de las cebadas. Te lavarás, pues, y te ungirás, y vistiéndote tus vestidos, irás a la era; mas no te darás a conocer al varón hasta que él haya acabado de comer y de </a:t>
            </a:r>
            <a:r>
              <a:rPr lang="es-ES" sz="2500" i="1" dirty="0" err="1" smtClean="0"/>
              <a:t>beber.Y</a:t>
            </a:r>
            <a:r>
              <a:rPr lang="es-ES" sz="2500" i="1" dirty="0" smtClean="0"/>
              <a:t> cuando él se acueste, notarás el lugar donde se acuesta, e irás y descubrirás sus pies, y te acostarás allí; y él te dirá lo que hayas de hacer. Y ella respondió: Haré todo lo que tú me mandes.</a:t>
            </a:r>
            <a:r>
              <a:rPr lang="es-ES" sz="2500" dirty="0" smtClean="0"/>
              <a:t>” </a:t>
            </a:r>
          </a:p>
          <a:p>
            <a:pPr>
              <a:buNone/>
            </a:pPr>
            <a:r>
              <a:rPr lang="es-ES" sz="2500" dirty="0" smtClean="0">
                <a:solidFill>
                  <a:srgbClr val="FF0000"/>
                </a:solidFill>
              </a:rPr>
              <a:t>    (Rut 3.1–5) </a:t>
            </a:r>
          </a:p>
          <a:p>
            <a:pPr>
              <a:buNone/>
            </a:pPr>
            <a:endParaRPr lang="es-ES" sz="2500" dirty="0" smtClean="0"/>
          </a:p>
          <a:p>
            <a:pPr>
              <a:buNone/>
            </a:pPr>
            <a:endParaRPr lang="es-ES" i="1" dirty="0" smtClean="0"/>
          </a:p>
          <a:p>
            <a:pPr marL="176213" indent="-176213">
              <a:buNone/>
            </a:pPr>
            <a:endParaRPr lang="es-ES" i="1" dirty="0" smtClean="0"/>
          </a:p>
          <a:p>
            <a:pPr>
              <a:buNone/>
            </a:pPr>
            <a:endParaRPr lang="es-ES" i="1" dirty="0"/>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lvl="0" indent="-742950">
              <a:spcAft>
                <a:spcPts val="600"/>
              </a:spcAft>
              <a:defRPr/>
            </a:pPr>
            <a:r>
              <a:rPr kumimoji="0" lang="es-PR" sz="3400" b="0" i="0" u="none" strike="noStrike" kern="0" cap="none" spc="0" normalizeH="0" baseline="0" noProof="0" dirty="0" smtClean="0">
                <a:ln>
                  <a:noFill/>
                </a:ln>
                <a:solidFill>
                  <a:schemeClr val="tx2"/>
                </a:solidFill>
                <a:effectLst/>
                <a:uLnTx/>
                <a:uFillTx/>
                <a:latin typeface="+mj-lt"/>
                <a:ea typeface="+mj-ea"/>
                <a:cs typeface="+mj-cs"/>
              </a:rPr>
              <a:t>3. </a:t>
            </a:r>
            <a:r>
              <a:rPr lang="es-PR" sz="3400" dirty="0" smtClean="0">
                <a:solidFill>
                  <a:srgbClr val="333399"/>
                </a:solidFill>
              </a:rPr>
              <a:t>Noemí trama un plan</a:t>
            </a:r>
            <a:br>
              <a:rPr lang="es-PR" sz="3400" dirty="0" smtClean="0">
                <a:solidFill>
                  <a:srgbClr val="333399"/>
                </a:solidFill>
              </a:rPr>
            </a:br>
            <a:r>
              <a:rPr lang="es-PR" sz="3400" dirty="0" smtClean="0">
                <a:solidFill>
                  <a:srgbClr val="333399"/>
                </a:solidFill>
              </a:rPr>
              <a:t>(Rut 2:19-22; 3:1-5; 4:13-17)</a:t>
            </a:r>
            <a:endParaRPr kumimoji="0" lang="es-PR" sz="3400" b="0" i="0" u="none" strike="noStrike" kern="0" cap="none" spc="0" normalizeH="0" baseline="0" noProof="0" dirty="0" smtClean="0">
              <a:ln>
                <a:noFill/>
              </a:ln>
              <a:solidFill>
                <a:srgbClr val="333399"/>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8686800" cy="4648200"/>
          </a:xfrm>
        </p:spPr>
        <p:txBody>
          <a:bodyPr/>
          <a:lstStyle/>
          <a:p>
            <a:r>
              <a:rPr lang="es-ES" sz="2600" i="1" dirty="0" smtClean="0"/>
              <a:t> </a:t>
            </a:r>
            <a:r>
              <a:rPr lang="es-ES" sz="2500" dirty="0" smtClean="0"/>
              <a:t>“</a:t>
            </a:r>
            <a:r>
              <a:rPr lang="es-ES" sz="2500" i="1" dirty="0" err="1" smtClean="0"/>
              <a:t>Booz</a:t>
            </a:r>
            <a:r>
              <a:rPr lang="es-ES" sz="2500" i="1" dirty="0" smtClean="0"/>
              <a:t>, pues, tomó a Rut, y ella fue su mujer; y se llegó a ella, y Jehová le dio que concibiese y diese a luz un hijo. Y las mujeres decían a Noemí: Loado sea Jehová, que hizo que no te faltase hoy pariente, cuyo nombre será celebrado en Israel; el cual será restaurador de tu alma, y sustentará tu vejez; pues tu nuera, que te ama, lo ha dado a luz; y ella es de más valor para ti que siete hijos. Y tomando Noemí el hijo, lo puso en su regazo, y fue su </a:t>
            </a:r>
            <a:r>
              <a:rPr lang="es-ES" sz="2500" i="1" dirty="0" err="1" smtClean="0"/>
              <a:t>aya</a:t>
            </a:r>
            <a:r>
              <a:rPr lang="es-ES" sz="2500" i="1" dirty="0" smtClean="0"/>
              <a:t>. Y le dieron nombre las vecinas, diciendo: Le ha nacido un hijo a Noemí; y lo llamaron Obed. Este es padre de </a:t>
            </a:r>
            <a:r>
              <a:rPr lang="es-ES" sz="2500" i="1" dirty="0" err="1" smtClean="0"/>
              <a:t>Isaí</a:t>
            </a:r>
            <a:r>
              <a:rPr lang="es-ES" sz="2500" i="1" dirty="0" smtClean="0"/>
              <a:t>, padre de David.</a:t>
            </a:r>
            <a:r>
              <a:rPr lang="es-ES" sz="2500" dirty="0" smtClean="0"/>
              <a:t>” </a:t>
            </a:r>
            <a:r>
              <a:rPr lang="es-ES" sz="2500" dirty="0" smtClean="0">
                <a:solidFill>
                  <a:srgbClr val="FF0000"/>
                </a:solidFill>
              </a:rPr>
              <a:t>(Rut 4.13–17) </a:t>
            </a:r>
          </a:p>
          <a:p>
            <a:endParaRPr lang="es-ES" i="1" dirty="0" smtClean="0"/>
          </a:p>
          <a:p>
            <a:pPr>
              <a:buNone/>
            </a:pPr>
            <a:endParaRPr lang="es-ES" i="1" dirty="0"/>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lvl="0" indent="-742950">
              <a:spcAft>
                <a:spcPts val="600"/>
              </a:spcAft>
              <a:defRPr/>
            </a:pPr>
            <a:r>
              <a:rPr kumimoji="0" lang="es-PR" sz="3400" b="0" i="0" u="none" strike="noStrike" kern="0" cap="none" spc="0" normalizeH="0" baseline="0" noProof="0" dirty="0" smtClean="0">
                <a:ln>
                  <a:noFill/>
                </a:ln>
                <a:solidFill>
                  <a:schemeClr val="tx2"/>
                </a:solidFill>
                <a:effectLst/>
                <a:uLnTx/>
                <a:uFillTx/>
                <a:latin typeface="+mj-lt"/>
                <a:ea typeface="+mj-ea"/>
                <a:cs typeface="+mj-cs"/>
              </a:rPr>
              <a:t>3. </a:t>
            </a:r>
            <a:r>
              <a:rPr lang="es-PR" sz="3400" dirty="0" smtClean="0">
                <a:solidFill>
                  <a:srgbClr val="333399"/>
                </a:solidFill>
              </a:rPr>
              <a:t>Noemí trama un plan</a:t>
            </a:r>
            <a:br>
              <a:rPr lang="es-PR" sz="3400" dirty="0" smtClean="0">
                <a:solidFill>
                  <a:srgbClr val="333399"/>
                </a:solidFill>
              </a:rPr>
            </a:br>
            <a:r>
              <a:rPr lang="es-PR" sz="3400" dirty="0" smtClean="0">
                <a:solidFill>
                  <a:srgbClr val="333399"/>
                </a:solidFill>
              </a:rPr>
              <a:t>(Rut 2:19-22; 3:1-5; 4:13-17)</a:t>
            </a:r>
            <a:endParaRPr kumimoji="0" lang="es-PR" sz="3400" b="0" i="0" u="none" strike="noStrike" kern="0" cap="none" spc="0" normalizeH="0" baseline="0" noProof="0" dirty="0" smtClean="0">
              <a:ln>
                <a:noFill/>
              </a:ln>
              <a:solidFill>
                <a:srgbClr val="333399"/>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lvl="0" indent="-742950">
              <a:spcAft>
                <a:spcPts val="600"/>
              </a:spcAft>
              <a:defRPr/>
            </a:pPr>
            <a:r>
              <a:rPr kumimoji="0" lang="es-PR" sz="3400" b="0" i="0" u="none" strike="noStrike" kern="0" cap="none" spc="0" normalizeH="0" baseline="0" noProof="0" dirty="0" smtClean="0">
                <a:ln>
                  <a:noFill/>
                </a:ln>
                <a:solidFill>
                  <a:schemeClr val="tx2"/>
                </a:solidFill>
                <a:effectLst/>
                <a:uLnTx/>
                <a:uFillTx/>
                <a:latin typeface="+mj-lt"/>
                <a:ea typeface="+mj-ea"/>
                <a:cs typeface="+mj-cs"/>
              </a:rPr>
              <a:t>3. </a:t>
            </a:r>
            <a:r>
              <a:rPr lang="es-PR" sz="3400" dirty="0" smtClean="0">
                <a:solidFill>
                  <a:srgbClr val="333399"/>
                </a:solidFill>
              </a:rPr>
              <a:t>Noemí trama un plan</a:t>
            </a:r>
            <a:br>
              <a:rPr lang="es-PR" sz="3400" dirty="0" smtClean="0">
                <a:solidFill>
                  <a:srgbClr val="333399"/>
                </a:solidFill>
              </a:rPr>
            </a:br>
            <a:r>
              <a:rPr lang="es-PR" sz="3400" dirty="0" smtClean="0">
                <a:solidFill>
                  <a:srgbClr val="333399"/>
                </a:solidFill>
              </a:rPr>
              <a:t>(Rut 2:19-22; 3:1-5; 4:13-17)</a:t>
            </a:r>
            <a:endParaRPr kumimoji="0" lang="es-PR" sz="3400" b="0" i="0" u="none" strike="noStrike" kern="0" cap="none" spc="0" normalizeH="0" baseline="0" noProof="0" dirty="0" smtClean="0">
              <a:ln>
                <a:noFill/>
              </a:ln>
              <a:solidFill>
                <a:srgbClr val="333399"/>
              </a:solidFill>
              <a:effectLst/>
              <a:uLnTx/>
              <a:uFillTx/>
              <a:latin typeface="+mj-lt"/>
              <a:ea typeface="+mj-ea"/>
              <a:cs typeface="+mj-cs"/>
            </a:endParaRPr>
          </a:p>
        </p:txBody>
      </p:sp>
      <p:pic>
        <p:nvPicPr>
          <p:cNvPr id="8194"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609600" y="2209800"/>
            <a:ext cx="3657599" cy="2514600"/>
          </a:xfrm>
          <a:prstGeom prst="rect">
            <a:avLst/>
          </a:prstGeom>
          <a:noFill/>
          <a:ln w="9525">
            <a:noFill/>
            <a:miter lim="800000"/>
            <a:headEnd/>
            <a:tailEnd/>
          </a:ln>
          <a:effectLst/>
        </p:spPr>
      </p:pic>
      <p:pic>
        <p:nvPicPr>
          <p:cNvPr id="8195" name="Picture 3"/>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rcRect/>
          <a:stretch>
            <a:fillRect/>
          </a:stretch>
        </p:blipFill>
        <p:spPr bwMode="auto">
          <a:xfrm>
            <a:off x="4641981" y="3962400"/>
            <a:ext cx="3511420" cy="2580894"/>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305800" cy="4495800"/>
          </a:xfrm>
        </p:spPr>
        <p:txBody>
          <a:bodyPr/>
          <a:lstStyle/>
          <a:p>
            <a:pPr marL="0" indent="0"/>
            <a:r>
              <a:rPr lang="es-ES" dirty="0" smtClean="0"/>
              <a:t> </a:t>
            </a:r>
            <a:r>
              <a:rPr lang="es-ES" sz="2800" dirty="0" smtClean="0"/>
              <a:t>Al ver el enorme bulto de cebada de Rut, Noemí supo que le había ido bien. Seguramente alguien había sido muy generoso con Rut. </a:t>
            </a:r>
          </a:p>
          <a:p>
            <a:pPr marL="0" indent="0"/>
            <a:r>
              <a:rPr lang="es-ES" i="1" dirty="0" smtClean="0"/>
              <a:t> </a:t>
            </a:r>
            <a:r>
              <a:rPr lang="es-ES" sz="2800" dirty="0" smtClean="0"/>
              <a:t>La mención por parte de Rut del nombre </a:t>
            </a:r>
            <a:r>
              <a:rPr lang="es-ES" sz="2800" dirty="0" err="1" smtClean="0"/>
              <a:t>Boaz</a:t>
            </a:r>
            <a:r>
              <a:rPr lang="es-ES" sz="2800" dirty="0" smtClean="0"/>
              <a:t> reveló que existía una conexión familiar. En seguida Noemí vio la posibilidad de futuros acontecimientos. </a:t>
            </a:r>
            <a:r>
              <a:rPr lang="es-ES" sz="2800" dirty="0" err="1" smtClean="0"/>
              <a:t>Boaz</a:t>
            </a:r>
            <a:r>
              <a:rPr lang="es-ES" sz="2800" dirty="0" smtClean="0"/>
              <a:t> no sólo era un pariente cercano sino también uno de los parientes que podía redimir. </a:t>
            </a:r>
            <a:endParaRPr lang="es-ES" sz="2600" dirty="0" smtClean="0">
              <a:solidFill>
                <a:srgbClr val="FF0000"/>
              </a:solidFill>
            </a:endParaRPr>
          </a:p>
          <a:p>
            <a:pPr marL="0" indent="0"/>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Noemí trama un plan</a:t>
            </a:r>
            <a:br>
              <a:rPr lang="es-PR" sz="3400" dirty="0" smtClean="0"/>
            </a:br>
            <a:r>
              <a:rPr lang="es-PR" sz="3400" dirty="0" smtClean="0"/>
              <a:t>(Rut 2:19-22; 3:1-5; 4:13-17)</a:t>
            </a:r>
            <a:endParaRPr lang="es-PR" sz="3400" dirty="0" smtClean="0">
              <a:solidFill>
                <a:srgbClr val="333399"/>
              </a:solidFill>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341312" y="2133600"/>
            <a:ext cx="8345488" cy="4114800"/>
          </a:xfrm>
        </p:spPr>
        <p:txBody>
          <a:bodyPr/>
          <a:lstStyle/>
          <a:p>
            <a:pPr>
              <a:buNone/>
            </a:pPr>
            <a:r>
              <a:rPr lang="es-ES" sz="4400" i="1" dirty="0" smtClean="0"/>
              <a:t>	</a:t>
            </a:r>
            <a:r>
              <a:rPr lang="es-ES" sz="3000" dirty="0" smtClean="0"/>
              <a:t>“</a:t>
            </a:r>
            <a:r>
              <a:rPr lang="es-ES" sz="3000" i="1" dirty="0" smtClean="0"/>
              <a:t>Y las mujeres decían a Noemí: Loado sea Jehová, que hizo que no te faltase hoy pariente, cuyo nombre será celebrado en Israel; el cual será restaurador de tu alma, y sustentará tu vejez; pues tu nuera, que te ama, lo ha dado a luz; y ella es de más valor para ti que siete hijos.</a:t>
            </a:r>
            <a:r>
              <a:rPr lang="es-ES" sz="3000" dirty="0" smtClean="0"/>
              <a:t>” </a:t>
            </a:r>
            <a:r>
              <a:rPr lang="es-ES" sz="3000" dirty="0" smtClean="0">
                <a:solidFill>
                  <a:srgbClr val="FF0000"/>
                </a:solidFill>
              </a:rPr>
              <a:t>(Rut 4.14–15 ) </a:t>
            </a:r>
          </a:p>
          <a:p>
            <a:pPr>
              <a:buNone/>
            </a:pPr>
            <a:endParaRPr lang="es-ES" dirty="0" smtClean="0">
              <a:solidFill>
                <a:srgbClr val="FF0000"/>
              </a:solidFill>
            </a:endParaRPr>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305800" cy="4495800"/>
          </a:xfrm>
        </p:spPr>
        <p:txBody>
          <a:bodyPr/>
          <a:lstStyle/>
          <a:p>
            <a:r>
              <a:rPr lang="es-ES" dirty="0" smtClean="0"/>
              <a:t> </a:t>
            </a:r>
            <a:r>
              <a:rPr lang="es-ES" sz="2800" dirty="0" smtClean="0"/>
              <a:t>En la época del AT los casamientos eran arreglados por los padres, así que era apropiado que Noemí tomara pasos para encontrar un hogar y seguridad para Rut. </a:t>
            </a:r>
          </a:p>
          <a:p>
            <a:r>
              <a:rPr lang="es-ES" sz="2800" dirty="0" smtClean="0"/>
              <a:t>Los planes de Noemí requerían mucha valentía de parte de Rut. A pesar del peligro de recibir un desaire y ser rechazada, Rut llevó a cabo el plan de su suegra. </a:t>
            </a:r>
            <a:endParaRPr lang="es-ES" dirty="0" smtClean="0"/>
          </a:p>
          <a:p>
            <a:pPr marL="0" indent="0"/>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Noemí trama un plan</a:t>
            </a:r>
            <a:br>
              <a:rPr lang="es-PR" sz="3400" dirty="0" smtClean="0"/>
            </a:br>
            <a:r>
              <a:rPr lang="es-PR" sz="3400" dirty="0" smtClean="0"/>
              <a:t>(Rut 2:19-22; 3:1-5; 4:13-17)</a:t>
            </a:r>
            <a:endParaRPr lang="es-PR" sz="3400" dirty="0" smtClean="0">
              <a:solidFill>
                <a:srgbClr val="333399"/>
              </a:solidFill>
            </a:endParaRPr>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305800" cy="4495800"/>
          </a:xfrm>
        </p:spPr>
        <p:txBody>
          <a:bodyPr/>
          <a:lstStyle/>
          <a:p>
            <a:r>
              <a:rPr lang="es-ES" sz="2800" dirty="0" smtClean="0"/>
              <a:t>Cumpliendo su promesa, </a:t>
            </a:r>
            <a:r>
              <a:rPr lang="es-ES" sz="2800" dirty="0" err="1" smtClean="0"/>
              <a:t>Boaz</a:t>
            </a:r>
            <a:r>
              <a:rPr lang="es-ES" sz="2800" dirty="0" smtClean="0"/>
              <a:t> se casó con Rut. De este matrimonio nació Obed.</a:t>
            </a:r>
          </a:p>
          <a:p>
            <a:r>
              <a:rPr lang="es-ES" sz="2800" dirty="0" smtClean="0"/>
              <a:t>Las que habían conocido a Noemí antes de que se fuera a </a:t>
            </a:r>
            <a:r>
              <a:rPr lang="es-ES" sz="2800" dirty="0" err="1" smtClean="0"/>
              <a:t>Moab</a:t>
            </a:r>
            <a:r>
              <a:rPr lang="es-ES" sz="2800" dirty="0" smtClean="0"/>
              <a:t> estaban felices de ver cómo el Señor estaba proveyendo lo que le aseguraría su futuro. La oración de ellas de que su nieto Obed fuera famoso en todo Israel se da por contestada en la genealogía de David. </a:t>
            </a:r>
            <a:endParaRPr lang="es-ES" dirty="0" smtClean="0"/>
          </a:p>
          <a:p>
            <a:pPr marL="0" indent="0"/>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Noemí trama un plan</a:t>
            </a:r>
            <a:br>
              <a:rPr lang="es-PR" sz="3400" dirty="0" smtClean="0"/>
            </a:br>
            <a:r>
              <a:rPr lang="es-PR" sz="3400" dirty="0" smtClean="0"/>
              <a:t>(Rut 2:19-22; 3:1-5; 4:13-17)</a:t>
            </a:r>
            <a:endParaRPr lang="es-PR" sz="3400" dirty="0" smtClean="0">
              <a:solidFill>
                <a:srgbClr val="333399"/>
              </a:solidFill>
            </a:endParaRPr>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305800" cy="4495800"/>
          </a:xfrm>
        </p:spPr>
        <p:txBody>
          <a:bodyPr/>
          <a:lstStyle/>
          <a:p>
            <a:r>
              <a:rPr lang="es-ES" dirty="0" smtClean="0"/>
              <a:t> </a:t>
            </a:r>
            <a:r>
              <a:rPr lang="es-ES" sz="2800" dirty="0" smtClean="0"/>
              <a:t>Noemí, personaje principal en el capítulo inicial del libro de Rut, es nuevamente el personaje principal al llegar a su conclusión. </a:t>
            </a:r>
          </a:p>
          <a:p>
            <a:r>
              <a:rPr lang="es-ES" sz="2800" dirty="0" smtClean="0"/>
              <a:t>El vacío dejado por la muerte de sus seres queridos había sido ahora remplazado por llenura; la amargura por el gozo. Porque el niño sería considerado como nieto de </a:t>
            </a:r>
            <a:r>
              <a:rPr lang="es-ES" sz="2800" dirty="0" err="1" smtClean="0"/>
              <a:t>Elimelec</a:t>
            </a:r>
            <a:r>
              <a:rPr lang="es-ES" sz="2800" dirty="0" smtClean="0"/>
              <a:t> y Noemí, el nombre de su esposo no desaparecería y su propiedad tendría un heredero. </a:t>
            </a:r>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Noemí trama un plan</a:t>
            </a:r>
            <a:br>
              <a:rPr lang="es-PR" sz="3400" dirty="0" smtClean="0"/>
            </a:br>
            <a:r>
              <a:rPr lang="es-PR" sz="3400" dirty="0" smtClean="0"/>
              <a:t>(Rut 2:19-22; 3:1-5; 4:13-17)</a:t>
            </a:r>
            <a:endParaRPr lang="es-PR" sz="3400" dirty="0" smtClean="0">
              <a:solidFill>
                <a:srgbClr val="333399"/>
              </a:solidFill>
            </a:endParaRP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305800" cy="4495800"/>
          </a:xfrm>
        </p:spPr>
        <p:txBody>
          <a:bodyPr/>
          <a:lstStyle/>
          <a:p>
            <a:r>
              <a:rPr lang="es-ES" dirty="0" smtClean="0"/>
              <a:t> </a:t>
            </a:r>
            <a:r>
              <a:rPr lang="es-ES" sz="2800" dirty="0" smtClean="0"/>
              <a:t>Noemí contaría con un protector para cuidarla en su vejez, al igual que su cariñosa nuera, quien le era mejor que siete hijos. </a:t>
            </a:r>
            <a:r>
              <a:rPr lang="es-ES" sz="700" dirty="0" smtClean="0"/>
              <a:t> </a:t>
            </a:r>
          </a:p>
          <a:p>
            <a:r>
              <a:rPr lang="es-ES" sz="2800" dirty="0" smtClean="0"/>
              <a:t>La “llenura” de Noemí giraba alrededor de su nieto; cuidarlo como había cuidado a sus propios hijos era empezar una nueva vida. </a:t>
            </a:r>
          </a:p>
          <a:p>
            <a:r>
              <a:rPr lang="es-ES" sz="2800" dirty="0" smtClean="0"/>
              <a:t>El nieto de Noemí se convertiría en un futuro en el abuelo del Rey David. </a:t>
            </a:r>
            <a:endParaRPr lang="es-ES" sz="2800"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Noemí trama un plan</a:t>
            </a:r>
            <a:br>
              <a:rPr lang="es-PR" sz="3400" dirty="0" smtClean="0"/>
            </a:br>
            <a:r>
              <a:rPr lang="es-PR" sz="3400" dirty="0" smtClean="0"/>
              <a:t>(Rut 2:19-22; 3:1-5; 4:13-17)</a:t>
            </a:r>
            <a:endParaRPr lang="es-PR" sz="3400" dirty="0" smtClean="0">
              <a:solidFill>
                <a:srgbClr val="333399"/>
              </a:solidFill>
            </a:endParaRPr>
          </a:p>
        </p:txBody>
      </p:sp>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209800"/>
            <a:ext cx="8229600" cy="4419600"/>
          </a:xfrm>
        </p:spPr>
        <p:txBody>
          <a:bodyPr/>
          <a:lstStyle/>
          <a:p>
            <a:pPr marL="0" indent="0">
              <a:buNone/>
            </a:pPr>
            <a:r>
              <a:rPr lang="es-ES" sz="3000" dirty="0" smtClean="0"/>
              <a:t> 1. ¿Qué alegrías vinieron a la vida de Noemí?</a:t>
            </a:r>
          </a:p>
          <a:p>
            <a:pPr marL="0" indent="0">
              <a:buNone/>
            </a:pPr>
            <a:r>
              <a:rPr lang="es-ES" sz="3000" dirty="0" smtClean="0">
                <a:solidFill>
                  <a:srgbClr val="FF0000"/>
                </a:solidFill>
              </a:rPr>
              <a:t> </a:t>
            </a:r>
            <a:r>
              <a:rPr lang="es-ES" sz="3000" dirty="0" smtClean="0"/>
              <a:t>2. ¿Es Noemí un buen ejemplo a seguir? </a:t>
            </a:r>
          </a:p>
          <a:p>
            <a:pPr marL="0" indent="0">
              <a:buNone/>
            </a:pPr>
            <a:r>
              <a:rPr lang="es-ES" sz="3000" dirty="0" smtClean="0"/>
              <a:t>    ¿Por qué?</a:t>
            </a:r>
          </a:p>
          <a:p>
            <a:pPr marL="0" indent="0"/>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Preguntas de repaso</a:t>
            </a:r>
            <a:endParaRPr lang="es-PR" sz="3400" dirty="0" smtClean="0">
              <a:solidFill>
                <a:srgbClr val="333399"/>
              </a:solidFill>
            </a:endParaRPr>
          </a:p>
        </p:txBody>
      </p:sp>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229600" cy="4495800"/>
          </a:xfrm>
        </p:spPr>
        <p:txBody>
          <a:bodyPr/>
          <a:lstStyle/>
          <a:p>
            <a:pPr>
              <a:spcAft>
                <a:spcPts val="1200"/>
              </a:spcAft>
            </a:pPr>
            <a:r>
              <a:rPr lang="es-ES" dirty="0" smtClean="0"/>
              <a:t> </a:t>
            </a:r>
            <a:r>
              <a:rPr lang="es-ES" sz="2800" dirty="0" smtClean="0"/>
              <a:t>“</a:t>
            </a:r>
            <a:r>
              <a:rPr lang="es-ES" sz="2800" i="1" dirty="0" smtClean="0"/>
              <a:t>Hermanos míos, que vuestra fe en nuestro glorioso Señor Jesucristo sea sin acepción de personas.</a:t>
            </a:r>
            <a:r>
              <a:rPr lang="es-ES" sz="2800" dirty="0" smtClean="0"/>
              <a:t>” </a:t>
            </a:r>
            <a:r>
              <a:rPr lang="es-ES" sz="2800" dirty="0" smtClean="0">
                <a:solidFill>
                  <a:srgbClr val="FF0000"/>
                </a:solidFill>
              </a:rPr>
              <a:t>(Santiago 2.1) </a:t>
            </a:r>
            <a:endParaRPr lang="es-ES" sz="2400" dirty="0" smtClean="0">
              <a:solidFill>
                <a:srgbClr val="FF0000"/>
              </a:solidFill>
            </a:endParaRPr>
          </a:p>
          <a:p>
            <a:r>
              <a:rPr lang="es-ES" sz="2800" dirty="0" smtClean="0"/>
              <a:t>“</a:t>
            </a:r>
            <a:r>
              <a:rPr lang="es-ES" sz="2800" i="1" dirty="0" smtClean="0"/>
              <a:t>Mas el fruto del Espíritu es amor, gozo, paz, paciencia, benignidad, bondad, fe, mansedumbre, templanza; contra tales cosas no hay ley.</a:t>
            </a:r>
            <a:r>
              <a:rPr lang="es-ES" sz="2800" dirty="0" smtClean="0"/>
              <a:t>” </a:t>
            </a:r>
            <a:r>
              <a:rPr lang="es-ES" sz="2800" dirty="0" smtClean="0">
                <a:solidFill>
                  <a:srgbClr val="FF0000"/>
                </a:solidFill>
              </a:rPr>
              <a:t>(Gálatas 5.22–23) </a:t>
            </a:r>
          </a:p>
          <a:p>
            <a:endParaRPr lang="es-ES" sz="2400" dirty="0" smtClean="0">
              <a:solidFill>
                <a:srgbClr val="FF0000"/>
              </a:solidFill>
            </a:endParaRPr>
          </a:p>
          <a:p>
            <a:endParaRPr lang="es-ES" sz="2400" dirty="0" smtClean="0">
              <a:solidFill>
                <a:srgbClr val="FF0000"/>
              </a:solidFill>
            </a:endParaRPr>
          </a:p>
          <a:p>
            <a:pPr>
              <a:buNone/>
            </a:pPr>
            <a:endParaRPr lang="es-ES" dirty="0"/>
          </a:p>
        </p:txBody>
      </p:sp>
      <p:sp>
        <p:nvSpPr>
          <p:cNvPr id="9" name="Rectangle 2"/>
          <p:cNvSpPr>
            <a:spLocks noGrp="1" noChangeArrowheads="1"/>
          </p:cNvSpPr>
          <p:nvPr>
            <p:ph type="title"/>
          </p:nvPr>
        </p:nvSpPr>
        <p:spPr>
          <a:xfrm>
            <a:off x="838201" y="533399"/>
            <a:ext cx="8305800" cy="533401"/>
          </a:xfrm>
        </p:spPr>
        <p:txBody>
          <a:bodyPr/>
          <a:lstStyle/>
          <a:p>
            <a:pPr marL="742950" indent="-742950">
              <a:spcAft>
                <a:spcPts val="600"/>
              </a:spcAft>
            </a:pPr>
            <a:r>
              <a:rPr lang="es-ES" sz="3600" b="1" dirty="0" smtClean="0"/>
              <a:t>Miremos lo que la Biblia nos dice:</a:t>
            </a:r>
            <a:endParaRPr lang="es-PR" sz="3400" dirty="0" smtClean="0"/>
          </a:p>
        </p:txBody>
      </p:sp>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81200"/>
            <a:ext cx="8229600" cy="4648200"/>
          </a:xfrm>
        </p:spPr>
        <p:txBody>
          <a:bodyPr/>
          <a:lstStyle/>
          <a:p>
            <a:pPr>
              <a:spcAft>
                <a:spcPts val="1200"/>
              </a:spcAft>
            </a:pPr>
            <a:r>
              <a:rPr lang="es-ES" dirty="0" smtClean="0"/>
              <a:t> </a:t>
            </a:r>
            <a:r>
              <a:rPr lang="es-ES" sz="2600" dirty="0" smtClean="0"/>
              <a:t>“</a:t>
            </a:r>
            <a:r>
              <a:rPr lang="es-ES" sz="2600" i="1" dirty="0" smtClean="0"/>
              <a:t>Riquezas, honra y vida son la remuneración de la humildad y del temor de Jehová.</a:t>
            </a:r>
            <a:r>
              <a:rPr lang="es-ES" sz="2600" dirty="0" smtClean="0"/>
              <a:t>” </a:t>
            </a:r>
            <a:r>
              <a:rPr lang="es-ES" sz="2600" dirty="0" smtClean="0">
                <a:solidFill>
                  <a:srgbClr val="FF0000"/>
                </a:solidFill>
              </a:rPr>
              <a:t>(Proverbios 22.4) </a:t>
            </a:r>
          </a:p>
          <a:p>
            <a:pPr>
              <a:spcAft>
                <a:spcPts val="1200"/>
              </a:spcAft>
            </a:pPr>
            <a:r>
              <a:rPr lang="es-ES" sz="2600" dirty="0" smtClean="0"/>
              <a:t>“</a:t>
            </a:r>
            <a:r>
              <a:rPr lang="es-ES" sz="2600" i="1" dirty="0" smtClean="0"/>
              <a:t>Tú, que me has hecho ver muchas angustias y males, volverás a darme vida, y de nuevo me levantarás de los abismos de la tierra.</a:t>
            </a:r>
            <a:r>
              <a:rPr lang="es-ES" sz="2600" dirty="0" smtClean="0"/>
              <a:t>”          </a:t>
            </a:r>
            <a:r>
              <a:rPr lang="es-ES" sz="2600" dirty="0" smtClean="0">
                <a:solidFill>
                  <a:srgbClr val="FF0000"/>
                </a:solidFill>
              </a:rPr>
              <a:t>(Salmo 71.20) </a:t>
            </a:r>
          </a:p>
          <a:p>
            <a:pPr>
              <a:spcAft>
                <a:spcPts val="1200"/>
              </a:spcAft>
            </a:pPr>
            <a:r>
              <a:rPr lang="es-ES" sz="2600" dirty="0" smtClean="0"/>
              <a:t>“</a:t>
            </a:r>
            <a:r>
              <a:rPr lang="es-ES" sz="2600" i="1" dirty="0" smtClean="0"/>
              <a:t>Y sabemos que a los que aman a Dios, todas las cosas les ayudan a bien, esto es, a los que conforme a su propósito son llamados.</a:t>
            </a:r>
            <a:r>
              <a:rPr lang="es-ES" sz="2600" dirty="0" smtClean="0"/>
              <a:t>” </a:t>
            </a:r>
            <a:r>
              <a:rPr lang="es-ES" sz="2600" dirty="0" smtClean="0">
                <a:solidFill>
                  <a:srgbClr val="FF0000"/>
                </a:solidFill>
              </a:rPr>
              <a:t>(Romanos 8.28) </a:t>
            </a:r>
          </a:p>
          <a:p>
            <a:endParaRPr lang="es-ES" sz="2600" dirty="0" smtClean="0">
              <a:solidFill>
                <a:srgbClr val="FF0000"/>
              </a:solidFill>
            </a:endParaRPr>
          </a:p>
          <a:p>
            <a:pPr>
              <a:buNone/>
            </a:pPr>
            <a:endParaRPr lang="es-ES" dirty="0"/>
          </a:p>
        </p:txBody>
      </p:sp>
      <p:sp>
        <p:nvSpPr>
          <p:cNvPr id="9" name="Rectangle 2"/>
          <p:cNvSpPr>
            <a:spLocks noGrp="1" noChangeArrowheads="1"/>
          </p:cNvSpPr>
          <p:nvPr>
            <p:ph type="title"/>
          </p:nvPr>
        </p:nvSpPr>
        <p:spPr>
          <a:xfrm>
            <a:off x="838201" y="533399"/>
            <a:ext cx="8305800" cy="533401"/>
          </a:xfrm>
        </p:spPr>
        <p:txBody>
          <a:bodyPr/>
          <a:lstStyle/>
          <a:p>
            <a:pPr marL="742950" indent="-742950">
              <a:spcAft>
                <a:spcPts val="600"/>
              </a:spcAft>
            </a:pPr>
            <a:r>
              <a:rPr lang="es-ES" sz="3600" b="1" dirty="0" smtClean="0"/>
              <a:t>Miremos lo que la Biblia nos dice:</a:t>
            </a:r>
            <a:endParaRPr lang="es-PR" sz="3400" dirty="0" smtClean="0"/>
          </a:p>
        </p:txBody>
      </p:sp>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1981200"/>
            <a:ext cx="8229600" cy="4648200"/>
          </a:xfrm>
        </p:spPr>
        <p:txBody>
          <a:bodyPr/>
          <a:lstStyle/>
          <a:p>
            <a:pPr>
              <a:spcAft>
                <a:spcPts val="1200"/>
              </a:spcAft>
            </a:pPr>
            <a:r>
              <a:rPr lang="es-ES" dirty="0" smtClean="0"/>
              <a:t> </a:t>
            </a:r>
            <a:r>
              <a:rPr lang="es-ES" sz="3000" dirty="0" smtClean="0"/>
              <a:t>Cuando Dios interviene, los sucesos comunes de la vida adquieren un significado extraordinario. </a:t>
            </a:r>
            <a:endParaRPr lang="es-ES" sz="3000" dirty="0" smtClean="0">
              <a:solidFill>
                <a:srgbClr val="FF0000"/>
              </a:solidFill>
            </a:endParaRPr>
          </a:p>
          <a:p>
            <a:pPr>
              <a:spcAft>
                <a:spcPts val="1200"/>
              </a:spcAft>
            </a:pPr>
            <a:r>
              <a:rPr lang="es-ES" sz="3000" dirty="0" smtClean="0"/>
              <a:t>El libro de Rut nos muestra una sociedad con autoridad masculina pero donde la mujer ejerce un poder considerable en la esfera del hogar, la sociedad y su economía. La mujer complementa la labor del hombre en un hogar donde Dios es el Rey.</a:t>
            </a:r>
            <a:endParaRPr lang="es-ES" sz="3000" dirty="0" smtClean="0">
              <a:solidFill>
                <a:srgbClr val="FF0000"/>
              </a:solidFill>
            </a:endParaRPr>
          </a:p>
          <a:p>
            <a:pPr>
              <a:buNone/>
            </a:pPr>
            <a:endParaRPr lang="es-ES" dirty="0"/>
          </a:p>
        </p:txBody>
      </p:sp>
      <p:sp>
        <p:nvSpPr>
          <p:cNvPr id="9" name="Rectangle 2"/>
          <p:cNvSpPr>
            <a:spLocks noGrp="1" noChangeArrowheads="1"/>
          </p:cNvSpPr>
          <p:nvPr>
            <p:ph type="title"/>
          </p:nvPr>
        </p:nvSpPr>
        <p:spPr>
          <a:xfrm>
            <a:off x="1219201" y="838200"/>
            <a:ext cx="7924800" cy="609600"/>
          </a:xfrm>
        </p:spPr>
        <p:txBody>
          <a:bodyPr/>
          <a:lstStyle/>
          <a:p>
            <a:pPr marL="742950" indent="-742950">
              <a:spcAft>
                <a:spcPts val="600"/>
              </a:spcAft>
            </a:pPr>
            <a:r>
              <a:rPr lang="es-ES" sz="3600" b="1" dirty="0" smtClean="0"/>
              <a:t>Conclusión:</a:t>
            </a:r>
            <a:endParaRPr lang="es-PR" sz="3400" dirty="0" smtClean="0"/>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38</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smtClean="0"/>
              <a:t>Bibliografía</a:t>
            </a:r>
          </a:p>
        </p:txBody>
      </p:sp>
      <p:sp>
        <p:nvSpPr>
          <p:cNvPr id="260099" name="Rectangle 3"/>
          <p:cNvSpPr>
            <a:spLocks noGrp="1" noChangeArrowheads="1"/>
          </p:cNvSpPr>
          <p:nvPr>
            <p:ph type="body" idx="4294967295"/>
          </p:nvPr>
        </p:nvSpPr>
        <p:spPr>
          <a:xfrm>
            <a:off x="304800" y="2286000"/>
            <a:ext cx="8534400" cy="4267200"/>
          </a:xfrm>
        </p:spPr>
        <p:txBody>
          <a:bodyPr/>
          <a:lstStyle/>
          <a:p>
            <a:pPr>
              <a:lnSpc>
                <a:spcPct val="80000"/>
              </a:lnSpc>
              <a:spcAft>
                <a:spcPts val="600"/>
              </a:spcAft>
              <a:buNone/>
            </a:pPr>
            <a:r>
              <a:rPr lang="es-ES" sz="2000" i="1" dirty="0" smtClean="0"/>
              <a:t>Reina Valera Revisada (1960)</a:t>
            </a:r>
            <a:r>
              <a:rPr lang="es-ES" sz="2000" dirty="0" smtClean="0"/>
              <a:t>. 1998. Miami: Sociedades Bı́blicas Unidas.</a:t>
            </a:r>
          </a:p>
          <a:p>
            <a:pPr>
              <a:lnSpc>
                <a:spcPct val="80000"/>
              </a:lnSpc>
              <a:spcAft>
                <a:spcPts val="600"/>
              </a:spcAft>
              <a:buNone/>
            </a:pPr>
            <a:r>
              <a:rPr lang="es-ES" sz="2000" dirty="0" err="1" smtClean="0"/>
              <a:t>Priddy</a:t>
            </a:r>
            <a:r>
              <a:rPr lang="es-ES" sz="2000" dirty="0" smtClean="0"/>
              <a:t>, Eunice. </a:t>
            </a:r>
            <a:r>
              <a:rPr lang="es-ES" sz="2000" i="1" dirty="0" smtClean="0"/>
              <a:t>Extraordinarias mujeres de la Biblia.</a:t>
            </a:r>
            <a:r>
              <a:rPr lang="es-ES" sz="2000" dirty="0" smtClean="0"/>
              <a:t> Grand Rapids, Michigan: Editorial Portavoz, 2001.</a:t>
            </a:r>
          </a:p>
          <a:p>
            <a:pPr>
              <a:lnSpc>
                <a:spcPct val="80000"/>
              </a:lnSpc>
              <a:spcAft>
                <a:spcPts val="600"/>
              </a:spcAft>
              <a:buNone/>
            </a:pPr>
            <a:r>
              <a:rPr lang="es-ES" sz="2000" dirty="0" err="1" smtClean="0"/>
              <a:t>Spangler</a:t>
            </a:r>
            <a:r>
              <a:rPr lang="es-ES" sz="2000" dirty="0" smtClean="0"/>
              <a:t>, Ann y </a:t>
            </a:r>
            <a:r>
              <a:rPr lang="es-ES" sz="2000" dirty="0" err="1" smtClean="0"/>
              <a:t>Syswerda</a:t>
            </a:r>
            <a:r>
              <a:rPr lang="es-ES" sz="2000" dirty="0" smtClean="0"/>
              <a:t>, Jean E. </a:t>
            </a:r>
            <a:r>
              <a:rPr lang="es-ES" sz="2000" i="1" dirty="0" smtClean="0"/>
              <a:t>Mujeres de la Biblia</a:t>
            </a:r>
            <a:r>
              <a:rPr lang="es-ES" sz="2000" dirty="0" smtClean="0"/>
              <a:t>. Miami, Florida: Editorial Vida, 2008.</a:t>
            </a:r>
          </a:p>
          <a:p>
            <a:pPr>
              <a:lnSpc>
                <a:spcPct val="80000"/>
              </a:lnSpc>
              <a:spcAft>
                <a:spcPts val="600"/>
              </a:spcAft>
              <a:buNone/>
            </a:pPr>
            <a:r>
              <a:rPr lang="es-ES" sz="2000" dirty="0" smtClean="0">
                <a:latin typeface="Candara" pitchFamily="34" charset="0"/>
                <a:hlinkClick r:id="rId3"/>
              </a:rPr>
              <a:t>http://www.dsmedia.org/resources/illustrations/sweet-publishing/</a:t>
            </a:r>
            <a:r>
              <a:rPr lang="es-ES" sz="2000" dirty="0" smtClean="0">
                <a:latin typeface="Candara" pitchFamily="34" charset="0"/>
              </a:rPr>
              <a:t>  (imágenes bíblicas).</a:t>
            </a:r>
            <a:endParaRPr lang="en-US" sz="2000" dirty="0" smtClean="0">
              <a:latin typeface="Candara" pitchFamily="34" charset="0"/>
            </a:endParaRPr>
          </a:p>
          <a:p>
            <a:pPr>
              <a:lnSpc>
                <a:spcPct val="80000"/>
              </a:lnSpc>
              <a:spcAft>
                <a:spcPts val="600"/>
              </a:spcAft>
              <a:buNone/>
            </a:pPr>
            <a:endParaRPr lang="en-US" sz="20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38</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762000" y="152400"/>
            <a:ext cx="7772400" cy="6508960"/>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t>Bosquejo de Estudio</a:t>
            </a:r>
            <a:endParaRPr lang="es-PR" dirty="0"/>
          </a:p>
        </p:txBody>
      </p:sp>
      <p:sp>
        <p:nvSpPr>
          <p:cNvPr id="317443" name="Rectangle 3"/>
          <p:cNvSpPr>
            <a:spLocks noGrp="1" noChangeArrowheads="1"/>
          </p:cNvSpPr>
          <p:nvPr>
            <p:ph type="body" idx="1"/>
          </p:nvPr>
        </p:nvSpPr>
        <p:spPr>
          <a:xfrm>
            <a:off x="304800" y="2209800"/>
            <a:ext cx="8305800" cy="4267200"/>
          </a:xfrm>
        </p:spPr>
        <p:txBody>
          <a:bodyPr>
            <a:noAutofit/>
          </a:bodyPr>
          <a:lstStyle/>
          <a:p>
            <a:pPr marL="514350" indent="-514350">
              <a:spcBef>
                <a:spcPts val="600"/>
              </a:spcBef>
              <a:spcAft>
                <a:spcPts val="0"/>
              </a:spcAft>
              <a:buSzPct val="80000"/>
              <a:buNone/>
            </a:pPr>
            <a:r>
              <a:rPr lang="es-PR" sz="2800" dirty="0" smtClean="0"/>
              <a:t>1. </a:t>
            </a:r>
            <a:r>
              <a:rPr lang="es-PR" sz="3600" dirty="0" smtClean="0"/>
              <a:t>Salida de Belén</a:t>
            </a:r>
          </a:p>
          <a:p>
            <a:pPr marL="514350" indent="-514350">
              <a:spcBef>
                <a:spcPts val="600"/>
              </a:spcBef>
              <a:spcAft>
                <a:spcPts val="0"/>
              </a:spcAft>
              <a:buSzPct val="80000"/>
              <a:buNone/>
            </a:pPr>
            <a:r>
              <a:rPr lang="es-PR" sz="3600" dirty="0" smtClean="0"/>
              <a:t>    (</a:t>
            </a:r>
            <a:r>
              <a:rPr lang="es-PR" sz="3600" dirty="0" smtClean="0">
                <a:solidFill>
                  <a:schemeClr val="tx2"/>
                </a:solidFill>
              </a:rPr>
              <a:t>Rut 1:1-5</a:t>
            </a:r>
            <a:r>
              <a:rPr lang="es-PR" sz="3600" dirty="0" smtClean="0"/>
              <a:t>)</a:t>
            </a:r>
          </a:p>
          <a:p>
            <a:pPr marL="514350" indent="-514350">
              <a:spcBef>
                <a:spcPts val="600"/>
              </a:spcBef>
              <a:spcAft>
                <a:spcPts val="0"/>
              </a:spcAft>
              <a:buSzPct val="80000"/>
              <a:buNone/>
            </a:pPr>
            <a:r>
              <a:rPr lang="es-PR" sz="2800" dirty="0" smtClean="0"/>
              <a:t>2. </a:t>
            </a:r>
            <a:r>
              <a:rPr lang="es-PR" sz="3600" dirty="0" smtClean="0"/>
              <a:t>Noemí regresa a Belén</a:t>
            </a:r>
          </a:p>
          <a:p>
            <a:pPr marL="514350" indent="-514350">
              <a:spcBef>
                <a:spcPts val="600"/>
              </a:spcBef>
              <a:spcAft>
                <a:spcPts val="0"/>
              </a:spcAft>
              <a:buSzPct val="80000"/>
              <a:buNone/>
            </a:pPr>
            <a:r>
              <a:rPr lang="es-PR" sz="3600" dirty="0" smtClean="0"/>
              <a:t>    (</a:t>
            </a:r>
            <a:r>
              <a:rPr lang="es-PR" sz="3600" dirty="0" smtClean="0">
                <a:solidFill>
                  <a:schemeClr val="tx2"/>
                </a:solidFill>
              </a:rPr>
              <a:t>Rut 1:6-22</a:t>
            </a:r>
            <a:r>
              <a:rPr lang="es-PR" sz="3600" dirty="0" smtClean="0"/>
              <a:t>)</a:t>
            </a:r>
          </a:p>
          <a:p>
            <a:pPr marL="514350" indent="-514350">
              <a:spcBef>
                <a:spcPts val="600"/>
              </a:spcBef>
              <a:spcAft>
                <a:spcPts val="0"/>
              </a:spcAft>
              <a:buSzPct val="80000"/>
              <a:buNone/>
            </a:pPr>
            <a:r>
              <a:rPr lang="es-PR" sz="2800" dirty="0" smtClean="0"/>
              <a:t>3.</a:t>
            </a:r>
            <a:r>
              <a:rPr lang="es-PR" sz="2800" dirty="0" smtClean="0">
                <a:solidFill>
                  <a:srgbClr val="333399"/>
                </a:solidFill>
              </a:rPr>
              <a:t> </a:t>
            </a:r>
            <a:r>
              <a:rPr lang="es-PR" sz="3600" dirty="0" smtClean="0"/>
              <a:t>Noemí trama un plan</a:t>
            </a:r>
          </a:p>
          <a:p>
            <a:pPr marL="514350" indent="-514350">
              <a:spcBef>
                <a:spcPts val="600"/>
              </a:spcBef>
              <a:spcAft>
                <a:spcPts val="0"/>
              </a:spcAft>
              <a:buSzPct val="80000"/>
              <a:buNone/>
            </a:pPr>
            <a:r>
              <a:rPr lang="es-PR" sz="3600" b="1" dirty="0" smtClean="0"/>
              <a:t>    </a:t>
            </a:r>
            <a:r>
              <a:rPr lang="es-PR" sz="3600" dirty="0" smtClean="0"/>
              <a:t>(</a:t>
            </a:r>
            <a:r>
              <a:rPr lang="es-PR" sz="3600" dirty="0" smtClean="0">
                <a:solidFill>
                  <a:schemeClr val="tx2"/>
                </a:solidFill>
              </a:rPr>
              <a:t>Rut 2:19-22; 3:1-5; 4:13-17</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317443">
                                            <p:txEl>
                                              <p:pRg st="3" end="3"/>
                                            </p:txEl>
                                          </p:spTgt>
                                        </p:tgtEl>
                                        <p:attrNameLst>
                                          <p:attrName>style.visibility</p:attrName>
                                        </p:attrNameLst>
                                      </p:cBhvr>
                                      <p:to>
                                        <p:strVal val="visible"/>
                                      </p:to>
                                    </p:set>
                                    <p:animEffect transition="in" filter="fade">
                                      <p:cBhvr>
                                        <p:cTn id="19" dur="2000"/>
                                        <p:tgtEl>
                                          <p:spTgt spid="317443">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317443">
                                            <p:txEl>
                                              <p:pRg st="4" end="4"/>
                                            </p:txEl>
                                          </p:spTgt>
                                        </p:tgtEl>
                                        <p:attrNameLst>
                                          <p:attrName>style.visibility</p:attrName>
                                        </p:attrNameLst>
                                      </p:cBhvr>
                                      <p:to>
                                        <p:strVal val="visible"/>
                                      </p:to>
                                    </p:set>
                                    <p:animEffect transition="in" filter="fade">
                                      <p:cBhvr>
                                        <p:cTn id="23" dur="2000"/>
                                        <p:tgtEl>
                                          <p:spTgt spid="317443">
                                            <p:txEl>
                                              <p:pRg st="4" end="4"/>
                                            </p:txEl>
                                          </p:spTgt>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317443">
                                            <p:txEl>
                                              <p:pRg st="5" end="5"/>
                                            </p:txEl>
                                          </p:spTgt>
                                        </p:tgtEl>
                                        <p:attrNameLst>
                                          <p:attrName>style.visibility</p:attrName>
                                        </p:attrNameLst>
                                      </p:cBhvr>
                                      <p:to>
                                        <p:strVal val="visible"/>
                                      </p:to>
                                    </p:set>
                                    <p:animEffect transition="in" filter="fade">
                                      <p:cBhvr>
                                        <p:cTn id="27" dur="2000"/>
                                        <p:tgtEl>
                                          <p:spTgt spid="3174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Salida de Belén</a:t>
            </a:r>
            <a:br>
              <a:rPr lang="es-PR" dirty="0" smtClean="0"/>
            </a:br>
            <a:r>
              <a:rPr lang="es-PR" dirty="0" smtClean="0"/>
              <a:t>(Rut 1:1-5)</a:t>
            </a:r>
          </a:p>
        </p:txBody>
      </p:sp>
      <p:pic>
        <p:nvPicPr>
          <p:cNvPr id="2050" name="Picture 2"/>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1295400" y="1981200"/>
            <a:ext cx="6477000" cy="4637532"/>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133600"/>
            <a:ext cx="8915400" cy="4572000"/>
          </a:xfrm>
        </p:spPr>
        <p:txBody>
          <a:bodyPr/>
          <a:lstStyle/>
          <a:p>
            <a:r>
              <a:rPr lang="es-ES" sz="3000" i="1" dirty="0" smtClean="0"/>
              <a:t>    </a:t>
            </a:r>
            <a:r>
              <a:rPr lang="es-ES" sz="3000" dirty="0" smtClean="0"/>
              <a:t>“</a:t>
            </a:r>
            <a:r>
              <a:rPr lang="es-ES" sz="3000" i="1" dirty="0" smtClean="0"/>
              <a:t>Aconteció en los días que gobernaban los jueces, que hubo hambre en la tierra. Y un varón de Belén de Judá fue a morar en los campos de </a:t>
            </a:r>
            <a:r>
              <a:rPr lang="es-ES" sz="3000" i="1" dirty="0" err="1" smtClean="0"/>
              <a:t>Moab</a:t>
            </a:r>
            <a:r>
              <a:rPr lang="es-ES" sz="3000" i="1" dirty="0" smtClean="0"/>
              <a:t>, él y su mujer, y dos hijos suyos. El nombre de aquel varón era </a:t>
            </a:r>
            <a:r>
              <a:rPr lang="es-ES" sz="3000" i="1" dirty="0" err="1" smtClean="0"/>
              <a:t>Elimelec</a:t>
            </a:r>
            <a:r>
              <a:rPr lang="es-ES" sz="3000" i="1" dirty="0" smtClean="0"/>
              <a:t>, y el de su mujer, Noemí; y los nombres de sus hijos eran </a:t>
            </a:r>
            <a:r>
              <a:rPr lang="es-ES" sz="3000" i="1" dirty="0" err="1" smtClean="0"/>
              <a:t>Mahlón</a:t>
            </a:r>
            <a:r>
              <a:rPr lang="es-ES" sz="3000" i="1" dirty="0" smtClean="0"/>
              <a:t> y </a:t>
            </a:r>
            <a:r>
              <a:rPr lang="es-ES" sz="3000" i="1" dirty="0" err="1" smtClean="0"/>
              <a:t>Quelión</a:t>
            </a:r>
            <a:r>
              <a:rPr lang="es-ES" sz="3000" i="1" dirty="0" smtClean="0"/>
              <a:t>, efrateos de Belén de Judá. Llegaron, pues, a los campos de </a:t>
            </a:r>
            <a:r>
              <a:rPr lang="es-ES" sz="3000" i="1" dirty="0" err="1" smtClean="0"/>
              <a:t>Moab</a:t>
            </a:r>
            <a:r>
              <a:rPr lang="es-ES" sz="3000" i="1" dirty="0" smtClean="0"/>
              <a:t>, y se quedaron allí. </a:t>
            </a:r>
            <a:endParaRPr lang="es-ES" sz="3000" dirty="0" smtClean="0"/>
          </a:p>
          <a:p>
            <a:endParaRPr lang="es-ES" sz="3000" dirty="0" smtClean="0"/>
          </a:p>
          <a:p>
            <a:pPr>
              <a:buNone/>
            </a:pPr>
            <a:endParaRPr lang="es-ES" i="1" dirty="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Salida de Belén</a:t>
            </a:r>
            <a:br>
              <a:rPr lang="es-PR" dirty="0" smtClean="0"/>
            </a:br>
            <a:r>
              <a:rPr lang="es-PR" dirty="0" smtClean="0"/>
              <a:t>(Rut 1:1-5)</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8915400" cy="4572000"/>
          </a:xfrm>
        </p:spPr>
        <p:txBody>
          <a:bodyPr/>
          <a:lstStyle/>
          <a:p>
            <a:r>
              <a:rPr lang="es-ES" sz="3000" i="1" dirty="0" smtClean="0"/>
              <a:t>	</a:t>
            </a:r>
            <a:r>
              <a:rPr lang="es-ES" i="1" dirty="0" smtClean="0"/>
              <a:t> </a:t>
            </a:r>
            <a:r>
              <a:rPr lang="es-ES" sz="3000" i="1" dirty="0" smtClean="0"/>
              <a:t>Y murió </a:t>
            </a:r>
            <a:r>
              <a:rPr lang="es-ES" sz="3000" i="1" dirty="0" err="1" smtClean="0"/>
              <a:t>Elimelec</a:t>
            </a:r>
            <a:r>
              <a:rPr lang="es-ES" sz="3000" i="1" dirty="0" smtClean="0"/>
              <a:t>, marido de Noemí, y quedó ella con sus dos hijos, los cuales tomaron para sí mujeres moabitas; el nombre de una era </a:t>
            </a:r>
            <a:r>
              <a:rPr lang="es-ES" sz="3000" i="1" dirty="0" err="1" smtClean="0"/>
              <a:t>Orfa</a:t>
            </a:r>
            <a:r>
              <a:rPr lang="es-ES" sz="3000" i="1" dirty="0" smtClean="0"/>
              <a:t>, y el nombre de la otra, Rut; y habitaron allí unos diez años. Y murieron también los dos, </a:t>
            </a:r>
            <a:r>
              <a:rPr lang="es-ES" sz="3000" i="1" dirty="0" err="1" smtClean="0"/>
              <a:t>Mahlón</a:t>
            </a:r>
            <a:r>
              <a:rPr lang="es-ES" sz="3000" i="1" dirty="0" smtClean="0"/>
              <a:t> y </a:t>
            </a:r>
            <a:r>
              <a:rPr lang="es-ES" sz="3000" i="1" dirty="0" err="1" smtClean="0"/>
              <a:t>Quelión</a:t>
            </a:r>
            <a:r>
              <a:rPr lang="es-ES" sz="3000" i="1" dirty="0" smtClean="0"/>
              <a:t>, quedando así la mujer desamparada de sus dos hijos y de su marido.</a:t>
            </a:r>
            <a:r>
              <a:rPr lang="es-ES" sz="3000" dirty="0" smtClean="0"/>
              <a:t>” </a:t>
            </a:r>
            <a:r>
              <a:rPr lang="es-ES" sz="3000" dirty="0" smtClean="0">
                <a:solidFill>
                  <a:srgbClr val="FF0000"/>
                </a:solidFill>
              </a:rPr>
              <a:t>(Rut 1.1–5) </a:t>
            </a:r>
            <a:endParaRPr lang="es-ES" sz="3000" i="1" dirty="0" smtClean="0">
              <a:solidFill>
                <a:srgbClr val="FF0000"/>
              </a:solidFill>
            </a:endParaRPr>
          </a:p>
          <a:p>
            <a:pPr>
              <a:buNone/>
            </a:pPr>
            <a:endParaRPr lang="es-ES" sz="3000" i="1" dirty="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Salida de Belén</a:t>
            </a:r>
            <a:br>
              <a:rPr lang="es-PR" dirty="0" smtClean="0"/>
            </a:br>
            <a:r>
              <a:rPr lang="es-PR" dirty="0" smtClean="0"/>
              <a:t>(Rut 1:1-5)</a:t>
            </a: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Salida de Belén</a:t>
            </a:r>
            <a:br>
              <a:rPr lang="es-PR" dirty="0" smtClean="0"/>
            </a:br>
            <a:r>
              <a:rPr lang="es-PR" dirty="0" smtClean="0"/>
              <a:t>(Rut 1:1-5)</a:t>
            </a:r>
          </a:p>
        </p:txBody>
      </p:sp>
      <p:pic>
        <p:nvPicPr>
          <p:cNvPr id="3074" name="Picture 2"/>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429584" y="2133600"/>
            <a:ext cx="3841145" cy="28194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Lst>
          </a:blip>
          <a:srcRect/>
          <a:stretch>
            <a:fillRect/>
          </a:stretch>
        </p:blipFill>
        <p:spPr bwMode="auto">
          <a:xfrm>
            <a:off x="4419600" y="3657600"/>
            <a:ext cx="3962400" cy="2900807"/>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2209800"/>
            <a:ext cx="8686800" cy="4267200"/>
          </a:xfrm>
        </p:spPr>
        <p:txBody>
          <a:bodyPr/>
          <a:lstStyle/>
          <a:p>
            <a:pPr>
              <a:spcAft>
                <a:spcPts val="1200"/>
              </a:spcAft>
            </a:pPr>
            <a:r>
              <a:rPr lang="es-ES" sz="2800" dirty="0" smtClean="0"/>
              <a:t>Noemí vivió durante la gobernación de los jueces, época que se caracterizó por la frecuente apostasía del pueblo de Israel la cual provocaba la ira de Dios.  </a:t>
            </a:r>
          </a:p>
          <a:p>
            <a:r>
              <a:rPr lang="es-ES" sz="2800" dirty="0" smtClean="0"/>
              <a:t>Belén significa “casa de pan” y el nombre refleja lo fértil de sus campos y sus huertos. Pero aun en Belén los pobladores sufrieron por una hambruna motivando a la familia de Noemí a radicarse por un tiempo en </a:t>
            </a:r>
            <a:r>
              <a:rPr lang="es-ES" sz="2800" dirty="0" err="1" smtClean="0"/>
              <a:t>Moab</a:t>
            </a:r>
            <a:r>
              <a:rPr lang="es-ES" sz="2800" dirty="0" smtClean="0"/>
              <a:t>.</a:t>
            </a:r>
          </a:p>
          <a:p>
            <a:pPr>
              <a:buNone/>
            </a:pPr>
            <a:r>
              <a:rPr lang="es-ES" i="1" dirty="0" smtClean="0"/>
              <a:t>   </a:t>
            </a:r>
            <a:endParaRPr lang="es-ES" sz="2400" dirty="0" smtClean="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Salida de Belén</a:t>
            </a:r>
            <a:br>
              <a:rPr lang="es-PR" dirty="0" smtClean="0"/>
            </a:br>
            <a:r>
              <a:rPr lang="es-PR" dirty="0" smtClean="0"/>
              <a:t>(Rut 1:1-5)</a:t>
            </a: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72993</TotalTime>
  <Words>2115</Words>
  <Application>Microsoft Office PowerPoint</Application>
  <PresentationFormat>On-screen Show (4:3)</PresentationFormat>
  <Paragraphs>259</Paragraphs>
  <Slides>39</Slides>
  <Notes>38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39</vt:i4>
      </vt:variant>
    </vt:vector>
  </HeadingPairs>
  <TitlesOfParts>
    <vt:vector size="47" baseType="lpstr">
      <vt:lpstr>Arial</vt:lpstr>
      <vt:lpstr>Calibri</vt:lpstr>
      <vt:lpstr>Candara</vt:lpstr>
      <vt:lpstr>Tahoma</vt:lpstr>
      <vt:lpstr>Times New Roman</vt:lpstr>
      <vt:lpstr>Wingdings</vt:lpstr>
      <vt:lpstr>Blends</vt:lpstr>
      <vt:lpstr>Office Theme</vt:lpstr>
      <vt:lpstr>PowerPoint Presentation</vt:lpstr>
      <vt:lpstr>Contexto</vt:lpstr>
      <vt:lpstr>Texto clave</vt:lpstr>
      <vt:lpstr>Bosquejo de Estudio</vt:lpstr>
      <vt:lpstr>Salida de Belén (Rut 1:1-5)</vt:lpstr>
      <vt:lpstr>Salida de Belén (Rut 1:1-5)</vt:lpstr>
      <vt:lpstr>Salida de Belén (Rut 1:1-5)</vt:lpstr>
      <vt:lpstr>Salida de Belén (Rut 1:1-5)</vt:lpstr>
      <vt:lpstr>Salida de Belén (Rut 1:1-5)</vt:lpstr>
      <vt:lpstr>Salida de Belén (Rut 1:1-5)</vt:lpstr>
      <vt:lpstr>Preguntas de repaso</vt:lpstr>
      <vt:lpstr>Noemí regresa a Belén  (Rut 1:6-22)</vt:lpstr>
      <vt:lpstr>Noemí regresa a Belén  (Rut 1:6-22)</vt:lpstr>
      <vt:lpstr>Noemí regresa a Belén  (Rut 1:6-22)</vt:lpstr>
      <vt:lpstr>Noemí regresa a Belén  (Rut 1:6-22)</vt:lpstr>
      <vt:lpstr>Noemí regresa a Belén  (Rut 1:6-22)</vt:lpstr>
      <vt:lpstr>Noemí regresa a Belén  (Rut 1:6-22)</vt:lpstr>
      <vt:lpstr>Noemí regresa a Belén  (Rut 1:6-22)</vt:lpstr>
      <vt:lpstr>2. Noemí regresa a Belén  (Rut 1:6-22)</vt:lpstr>
      <vt:lpstr>2. Noemí regresa a Belén  (Rut 1:6-22)</vt:lpstr>
      <vt:lpstr>2. Noemí regresa a Belén  (Rut 1:6-22)</vt:lpstr>
      <vt:lpstr>Preguntas de repaso</vt:lpstr>
      <vt:lpstr>3. Noemí trama un plan (Rut 2:19-22; 3:1-5; 4:13-17)</vt:lpstr>
      <vt:lpstr>PowerPoint Presentation</vt:lpstr>
      <vt:lpstr>PowerPoint Presentation</vt:lpstr>
      <vt:lpstr>PowerPoint Presentation</vt:lpstr>
      <vt:lpstr>PowerPoint Presentation</vt:lpstr>
      <vt:lpstr>PowerPoint Presentation</vt:lpstr>
      <vt:lpstr>3. Noemí trama un plan (Rut 2:19-22; 3:1-5; 4:13-17)</vt:lpstr>
      <vt:lpstr>3. Noemí trama un plan (Rut 2:19-22; 3:1-5; 4:13-17)</vt:lpstr>
      <vt:lpstr>3. Noemí trama un plan (Rut 2:19-22; 3:1-5; 4:13-17)</vt:lpstr>
      <vt:lpstr>3. Noemí trama un plan (Rut 2:19-22; 3:1-5; 4:13-17)</vt:lpstr>
      <vt:lpstr>3. Noemí trama un plan (Rut 2:19-22; 3:1-5; 4:13-17)</vt:lpstr>
      <vt:lpstr>Preguntas de repaso</vt:lpstr>
      <vt:lpstr>Miremos lo que la Biblia nos dice:</vt:lpstr>
      <vt:lpstr>Miremos lo que la Biblia nos dice:</vt:lpstr>
      <vt:lpstr>Conclusión:</vt:lpstr>
      <vt:lpstr>Bibliografía</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noemi_una_suegra_apacible.pptx</dc:title>
  <dc:creator>Úrsula Negrón</dc:creator>
  <cp:lastModifiedBy>Ortega, Tito (ISB-GSO Inks &amp; Supplies Dev. Mgr.)</cp:lastModifiedBy>
  <cp:revision>2646</cp:revision>
  <dcterms:created xsi:type="dcterms:W3CDTF">2007-01-24T21:53:34Z</dcterms:created>
  <dcterms:modified xsi:type="dcterms:W3CDTF">2014-10-24T18:04:30Z</dcterms:modified>
</cp:coreProperties>
</file>