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9" r:id="rId2"/>
  </p:sldMasterIdLst>
  <p:notesMasterIdLst>
    <p:notesMasterId r:id="rId31"/>
  </p:notesMasterIdLst>
  <p:handoutMasterIdLst>
    <p:handoutMasterId r:id="rId32"/>
  </p:handoutMasterIdLst>
  <p:sldIdLst>
    <p:sldId id="901" r:id="rId3"/>
    <p:sldId id="530" r:id="rId4"/>
    <p:sldId id="1315" r:id="rId5"/>
    <p:sldId id="1265" r:id="rId6"/>
    <p:sldId id="1309" r:id="rId7"/>
    <p:sldId id="723" r:id="rId8"/>
    <p:sldId id="1346" r:id="rId9"/>
    <p:sldId id="1336" r:id="rId10"/>
    <p:sldId id="1352" r:id="rId11"/>
    <p:sldId id="757" r:id="rId12"/>
    <p:sldId id="1284" r:id="rId13"/>
    <p:sldId id="1348" r:id="rId14"/>
    <p:sldId id="1387" r:id="rId15"/>
    <p:sldId id="1388" r:id="rId16"/>
    <p:sldId id="1389" r:id="rId17"/>
    <p:sldId id="1322" r:id="rId18"/>
    <p:sldId id="1364" r:id="rId19"/>
    <p:sldId id="1390" r:id="rId20"/>
    <p:sldId id="1391" r:id="rId21"/>
    <p:sldId id="1392" r:id="rId22"/>
    <p:sldId id="1355" r:id="rId23"/>
    <p:sldId id="1367" r:id="rId24"/>
    <p:sldId id="1357" r:id="rId25"/>
    <p:sldId id="1358" r:id="rId26"/>
    <p:sldId id="1380" r:id="rId27"/>
    <p:sldId id="1373" r:id="rId28"/>
    <p:sldId id="542" r:id="rId29"/>
    <p:sldId id="269" r:id="rId30"/>
  </p:sldIdLst>
  <p:sldSz cx="9144000" cy="6858000" type="screen4x3"/>
  <p:notesSz cx="6858000" cy="92360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99"/>
    <a:srgbClr val="000000"/>
    <a:srgbClr val="660066"/>
    <a:srgbClr val="502604"/>
    <a:srgbClr val="996633"/>
    <a:srgbClr val="104C2D"/>
    <a:srgbClr val="1D7D42"/>
    <a:srgbClr val="990099"/>
    <a:srgbClr val="336600"/>
    <a:srgbClr val="285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41" autoAdjust="0"/>
    <p:restoredTop sz="93474" autoAdjust="0"/>
  </p:normalViewPr>
  <p:slideViewPr>
    <p:cSldViewPr>
      <p:cViewPr varScale="1">
        <p:scale>
          <a:sx n="72" d="100"/>
          <a:sy n="72" d="100"/>
        </p:scale>
        <p:origin x="1248" y="66"/>
      </p:cViewPr>
      <p:guideLst>
        <p:guide orient="horz" pos="2160"/>
        <p:guide pos="2880"/>
      </p:guideLst>
    </p:cSldViewPr>
  </p:slideViewPr>
  <p:outlineViewPr>
    <p:cViewPr>
      <p:scale>
        <a:sx n="33" d="100"/>
        <a:sy n="33" d="100"/>
      </p:scale>
      <p:origin x="0" y="-2129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1804"/>
          </a:xfrm>
          <a:prstGeom prst="rect">
            <a:avLst/>
          </a:prstGeom>
        </p:spPr>
        <p:txBody>
          <a:bodyPr vert="horz" lIns="91961" tIns="45981" rIns="91961" bIns="45981"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61804"/>
          </a:xfrm>
          <a:prstGeom prst="rect">
            <a:avLst/>
          </a:prstGeom>
        </p:spPr>
        <p:txBody>
          <a:bodyPr vert="horz" lIns="91961" tIns="45981" rIns="91961" bIns="45981" rtlCol="0"/>
          <a:lstStyle>
            <a:lvl1pPr algn="r">
              <a:defRPr sz="1200"/>
            </a:lvl1pPr>
          </a:lstStyle>
          <a:p>
            <a:fld id="{852B88E5-B5CA-42A6-8C8D-771217504241}" type="datetimeFigureOut">
              <a:rPr lang="en-US" smtClean="0"/>
              <a:pPr/>
              <a:t>8/27/2014</a:t>
            </a:fld>
            <a:endParaRPr lang="en-US"/>
          </a:p>
        </p:txBody>
      </p:sp>
      <p:sp>
        <p:nvSpPr>
          <p:cNvPr id="4" name="Footer Placeholder 3"/>
          <p:cNvSpPr>
            <a:spLocks noGrp="1"/>
          </p:cNvSpPr>
          <p:nvPr>
            <p:ph type="ftr" sz="quarter" idx="2"/>
          </p:nvPr>
        </p:nvSpPr>
        <p:spPr>
          <a:xfrm>
            <a:off x="0" y="8772668"/>
            <a:ext cx="2971800" cy="461804"/>
          </a:xfrm>
          <a:prstGeom prst="rect">
            <a:avLst/>
          </a:prstGeom>
        </p:spPr>
        <p:txBody>
          <a:bodyPr vert="horz" lIns="91961" tIns="45981" rIns="91961" bIns="45981"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772668"/>
            <a:ext cx="2971800" cy="461804"/>
          </a:xfrm>
          <a:prstGeom prst="rect">
            <a:avLst/>
          </a:prstGeom>
        </p:spPr>
        <p:txBody>
          <a:bodyPr vert="horz" lIns="91961" tIns="45981" rIns="91961" bIns="45981" rtlCol="0" anchor="b"/>
          <a:lstStyle>
            <a:lvl1pPr algn="r">
              <a:defRPr sz="1200"/>
            </a:lvl1pPr>
          </a:lstStyle>
          <a:p>
            <a:fld id="{FD945C08-F24C-4AF2-AD69-0EE14E38D764}" type="slidenum">
              <a:rPr lang="en-US" smtClean="0"/>
              <a:pPr/>
              <a:t>‹#›</a:t>
            </a:fld>
            <a:endParaRPr lang="en-US"/>
          </a:p>
        </p:txBody>
      </p:sp>
    </p:spTree>
    <p:extLst>
      <p:ext uri="{BB962C8B-B14F-4D97-AF65-F5344CB8AC3E}">
        <p14:creationId xmlns:p14="http://schemas.microsoft.com/office/powerpoint/2010/main" val="2568440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6180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4" y="0"/>
            <a:ext cx="2971800" cy="46180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20775" y="693738"/>
            <a:ext cx="4616450" cy="3462337"/>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87136"/>
            <a:ext cx="5486400" cy="415623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772668"/>
            <a:ext cx="2971800" cy="46180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4" y="8772668"/>
            <a:ext cx="2971800" cy="46180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84013860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1</a:t>
            </a:fld>
            <a:endParaRPr lang="en-US" dirty="0" smtClean="0"/>
          </a:p>
        </p:txBody>
      </p:sp>
    </p:spTree>
    <p:extLst>
      <p:ext uri="{BB962C8B-B14F-4D97-AF65-F5344CB8AC3E}">
        <p14:creationId xmlns:p14="http://schemas.microsoft.com/office/powerpoint/2010/main" val="2267005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3976644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30763713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30763713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3076371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3076371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dirty="0"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val="29719316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884614" y="8772525"/>
            <a:ext cx="2971800" cy="461963"/>
          </a:xfrm>
          <a:prstGeom prst="rect">
            <a:avLst/>
          </a:prstGeom>
          <a:noFill/>
          <a:ln w="9525">
            <a:noFill/>
            <a:miter lim="800000"/>
            <a:headEnd/>
            <a:tailEnd/>
          </a:ln>
        </p:spPr>
        <p:txBody>
          <a:bodyPr lIns="91957" tIns="45979" rIns="91957" bIns="45979" anchor="b"/>
          <a:lstStyle/>
          <a:p>
            <a:pPr algn="r"/>
            <a:fld id="{A81C3BFB-BBE1-4283-851A-447CDD52158C}" type="slidenum">
              <a:rPr lang="en-US" sz="1200">
                <a:solidFill>
                  <a:srgbClr val="000000"/>
                </a:solidFill>
                <a:latin typeface="Arial" charset="0"/>
              </a:rPr>
              <a:pPr algn="r"/>
              <a:t>27</a:t>
            </a:fld>
            <a:endParaRPr lang="en-US" sz="1200" dirty="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7023522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28</a:t>
            </a:fld>
            <a:endParaRPr lang="en-US"/>
          </a:p>
        </p:txBody>
      </p:sp>
      <p:sp>
        <p:nvSpPr>
          <p:cNvPr id="18434" name="Rectangle 2"/>
          <p:cNvSpPr>
            <a:spLocks noGrp="1" noRot="1" noChangeAspect="1" noChangeArrowheads="1" noTextEdit="1"/>
          </p:cNvSpPr>
          <p:nvPr>
            <p:ph type="sldImg"/>
          </p:nvPr>
        </p:nvSpPr>
        <p:spPr>
          <a:xfrm>
            <a:off x="1120775" y="693738"/>
            <a:ext cx="4616450" cy="3462337"/>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388475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4019846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3300520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dirty="0">
              <a:solidFill>
                <a:srgbClr val="000000"/>
              </a:solidFill>
            </a:endParaRPr>
          </a:p>
        </p:txBody>
      </p:sp>
    </p:spTree>
    <p:extLst>
      <p:ext uri="{BB962C8B-B14F-4D97-AF65-F5344CB8AC3E}">
        <p14:creationId xmlns:p14="http://schemas.microsoft.com/office/powerpoint/2010/main" val="342360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dirty="0">
              <a:solidFill>
                <a:srgbClr val="000000"/>
              </a:solidFill>
            </a:endParaRPr>
          </a:p>
        </p:txBody>
      </p:sp>
    </p:spTree>
    <p:extLst>
      <p:ext uri="{BB962C8B-B14F-4D97-AF65-F5344CB8AC3E}">
        <p14:creationId xmlns:p14="http://schemas.microsoft.com/office/powerpoint/2010/main" val="3905997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dirty="0">
              <a:solidFill>
                <a:srgbClr val="000000"/>
              </a:solidFill>
            </a:endParaRPr>
          </a:p>
        </p:txBody>
      </p:sp>
    </p:spTree>
    <p:extLst>
      <p:ext uri="{BB962C8B-B14F-4D97-AF65-F5344CB8AC3E}">
        <p14:creationId xmlns:p14="http://schemas.microsoft.com/office/powerpoint/2010/main" val="390918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dirty="0">
              <a:solidFill>
                <a:srgbClr val="000000"/>
              </a:solidFill>
            </a:endParaRPr>
          </a:p>
        </p:txBody>
      </p:sp>
    </p:spTree>
    <p:extLst>
      <p:ext uri="{BB962C8B-B14F-4D97-AF65-F5344CB8AC3E}">
        <p14:creationId xmlns:p14="http://schemas.microsoft.com/office/powerpoint/2010/main" val="390918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2774126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pPr/>
              <a:t>8/27/2014</a:t>
            </a:fld>
            <a:endParaRPr lang="en-US"/>
          </a:p>
        </p:txBody>
      </p:sp>
      <p:sp>
        <p:nvSpPr>
          <p:cNvPr id="6" name="Rectangle 12"/>
          <p:cNvSpPr>
            <a:spLocks noGrp="1" noChangeArrowheads="1"/>
          </p:cNvSpPr>
          <p:nvPr>
            <p:ph type="ftr" sz="quarter" idx="11"/>
          </p:nvPr>
        </p:nvSpPr>
        <p:spPr>
          <a:ln/>
        </p:spPr>
        <p:txBody>
          <a:bodyPr/>
          <a:lstStyle>
            <a:lvl1pPr>
              <a:defRPr/>
            </a:lvl1pPr>
          </a:lstStyle>
          <a:p>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pPr>
                <a:defRPr/>
              </a:pPr>
              <a:t>‹#›</a:t>
            </a:fld>
            <a:endParaRPr 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 id="2147483688" r:id="rId13"/>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0.xml"/><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4.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6.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7.wdp"/></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8.wdp"/></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75000"/>
            <a:alpha val="88000"/>
          </a:schemeClr>
        </a:solidFill>
        <a:effectLst/>
      </p:bgPr>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500" t="3488" r="9156" b="3488"/>
          <a:stretch/>
        </p:blipFill>
        <p:spPr bwMode="auto">
          <a:xfrm>
            <a:off x="0" y="-1370"/>
            <a:ext cx="9144000" cy="6898105"/>
          </a:xfrm>
          <a:prstGeom prst="rect">
            <a:avLst/>
          </a:prstGeom>
          <a:noFill/>
          <a:ln w="9525">
            <a:noFill/>
            <a:miter lim="800000"/>
            <a:headEnd/>
            <a:tailEnd/>
          </a:ln>
          <a:effectLst/>
        </p:spPr>
      </p:pic>
      <p:sp>
        <p:nvSpPr>
          <p:cNvPr id="5" name="Slide Number Placeholder 3"/>
          <p:cNvSpPr>
            <a:spLocks noGrp="1"/>
          </p:cNvSpPr>
          <p:nvPr>
            <p:ph type="sldNum" sz="quarter" idx="12"/>
          </p:nvPr>
        </p:nvSpPr>
        <p:spPr>
          <a:xfrm>
            <a:off x="7042151" y="6248400"/>
            <a:ext cx="1905000" cy="457200"/>
          </a:xfrm>
        </p:spPr>
        <p:txBody>
          <a:bodyPr/>
          <a:lstStyle/>
          <a:p>
            <a:fld id="{6168C845-AC6A-4CB1-AD25-7DB23307EAA9}" type="slidenum">
              <a:rPr lang="en-US"/>
              <a:pPr/>
              <a:t>1</a:t>
            </a:fld>
            <a:endParaRPr lang="en-US" dirty="0"/>
          </a:p>
        </p:txBody>
      </p:sp>
      <p:sp>
        <p:nvSpPr>
          <p:cNvPr id="8" name="Text Box 5"/>
          <p:cNvSpPr txBox="1">
            <a:spLocks noChangeArrowheads="1"/>
          </p:cNvSpPr>
          <p:nvPr/>
        </p:nvSpPr>
        <p:spPr bwMode="auto">
          <a:xfrm>
            <a:off x="152400" y="6096000"/>
            <a:ext cx="3048000" cy="646331"/>
          </a:xfrm>
          <a:prstGeom prst="rect">
            <a:avLst/>
          </a:prstGeom>
          <a:solidFill>
            <a:schemeClr val="bg1">
              <a:lumMod val="95000"/>
              <a:lumOff val="5000"/>
              <a:alpha val="60000"/>
            </a:schemeClr>
          </a:solidFill>
          <a:ln w="9525">
            <a:noFill/>
            <a:miter lim="800000"/>
            <a:headEnd/>
            <a:tailEnd/>
          </a:ln>
          <a:effectLst/>
        </p:spPr>
        <p:txBody>
          <a:bodyPr wrap="square">
            <a:spAutoFit/>
          </a:bodyPr>
          <a:lstStyle/>
          <a:p>
            <a:pPr algn="ctr">
              <a:spcBef>
                <a:spcPct val="50000"/>
              </a:spcBef>
            </a:pPr>
            <a:r>
              <a:rPr lang="es-PR" dirty="0">
                <a:solidFill>
                  <a:schemeClr val="tx2"/>
                </a:solidFill>
                <a:latin typeface="Arial" charset="0"/>
              </a:rPr>
              <a:t>Iglesia Bíblica Bautista de </a:t>
            </a:r>
            <a:r>
              <a:rPr lang="es-PR" dirty="0" smtClean="0">
                <a:solidFill>
                  <a:schemeClr val="tx2"/>
                </a:solidFill>
                <a:latin typeface="Arial" charset="0"/>
              </a:rPr>
              <a:t>Aguadilla</a:t>
            </a:r>
            <a:endParaRPr lang="es-PR" dirty="0">
              <a:solidFill>
                <a:schemeClr val="tx2"/>
              </a:solidFill>
              <a:latin typeface="Arial" charset="0"/>
            </a:endParaRPr>
          </a:p>
        </p:txBody>
      </p:sp>
      <p:pic>
        <p:nvPicPr>
          <p:cNvPr id="17" name="Picture 7" descr="jesus_fish_lg_clr"/>
          <p:cNvPicPr>
            <a:picLocks noChangeAspect="1" noChangeArrowheads="1"/>
          </p:cNvPicPr>
          <p:nvPr/>
        </p:nvPicPr>
        <p:blipFill>
          <a:blip r:embed="rId5" cstate="screen"/>
          <a:srcRect/>
          <a:stretch>
            <a:fillRect/>
          </a:stretch>
        </p:blipFill>
        <p:spPr bwMode="auto">
          <a:xfrm>
            <a:off x="2362200" y="6400800"/>
            <a:ext cx="685800" cy="342900"/>
          </a:xfrm>
          <a:prstGeom prst="rect">
            <a:avLst/>
          </a:prstGeom>
          <a:noFill/>
          <a:ln w="9525">
            <a:noFill/>
            <a:miter lim="800000"/>
            <a:headEnd/>
            <a:tailEnd/>
          </a:ln>
        </p:spPr>
      </p:pic>
      <p:sp>
        <p:nvSpPr>
          <p:cNvPr id="12" name="Rectangle 4"/>
          <p:cNvSpPr txBox="1">
            <a:spLocks noChangeArrowheads="1"/>
          </p:cNvSpPr>
          <p:nvPr/>
        </p:nvSpPr>
        <p:spPr>
          <a:xfrm>
            <a:off x="152400" y="1524000"/>
            <a:ext cx="8763000" cy="4191000"/>
          </a:xfrm>
          <a:prstGeom prst="rect">
            <a:avLst/>
          </a:prstGeom>
          <a:solidFill>
            <a:schemeClr val="bg1">
              <a:lumMod val="95000"/>
              <a:lumOff val="5000"/>
              <a:alpha val="60000"/>
            </a:schemeClr>
          </a:solidFill>
          <a:effectLst>
            <a:softEdge rad="127000"/>
          </a:effectLst>
        </p:spPr>
        <p:txBody>
          <a:bodyPr vert="horz" lIns="91440" tIns="45720" rIns="91440" bIns="45720" rtlCol="0" anchor="ctr">
            <a:normAutofit/>
          </a:bodyPr>
          <a:lstStyle/>
          <a:p>
            <a:pPr lvl="0" algn="ctr" fontAlgn="auto">
              <a:spcBef>
                <a:spcPct val="20000"/>
              </a:spcBef>
              <a:spcAft>
                <a:spcPts val="0"/>
              </a:spcAft>
              <a:defRPr/>
            </a:pPr>
            <a:r>
              <a:rPr kumimoji="0" lang="es-PR" sz="4400" b="0" i="0" u="none" strike="noStrike" kern="1200" cap="none" spc="0" normalizeH="0" baseline="0" dirty="0" smtClean="0">
                <a:ln>
                  <a:noFill/>
                </a:ln>
                <a:solidFill>
                  <a:schemeClr val="tx2"/>
                </a:solidFill>
                <a:effectLst/>
                <a:uLnTx/>
                <a:uFillTx/>
                <a:latin typeface="Candara" pitchFamily="34" charset="0"/>
                <a:cs typeface="+mn-cs"/>
              </a:rPr>
              <a:t>Mujeres de la Biblia</a:t>
            </a:r>
          </a:p>
          <a:p>
            <a:pPr lvl="0" algn="ctr" fontAlgn="auto">
              <a:spcBef>
                <a:spcPct val="20000"/>
              </a:spcBef>
              <a:spcAft>
                <a:spcPts val="0"/>
              </a:spcAft>
              <a:defRPr/>
            </a:pPr>
            <a:r>
              <a:rPr lang="es-PR" sz="4400" dirty="0" smtClean="0">
                <a:effectLst>
                  <a:outerShdw blurRad="38100" dist="38100" dir="2700000" algn="tl">
                    <a:srgbClr val="000000">
                      <a:alpha val="43137"/>
                    </a:srgbClr>
                  </a:outerShdw>
                </a:effectLst>
                <a:latin typeface="Candara" pitchFamily="34" charset="0"/>
              </a:rPr>
              <a:t> </a:t>
            </a:r>
            <a:r>
              <a:rPr kumimoji="0" lang="es-PR" sz="4400" b="0" i="0" u="none" strike="noStrike" kern="1200" cap="none" spc="0" normalizeH="0" baseline="0" dirty="0" smtClean="0">
                <a:ln>
                  <a:noFill/>
                </a:ln>
                <a:solidFill>
                  <a:schemeClr val="tx2"/>
                </a:solidFill>
                <a:effectLst/>
                <a:uLnTx/>
                <a:uFillTx/>
                <a:latin typeface="Candara" pitchFamily="34" charset="0"/>
                <a:cs typeface="+mn-cs"/>
              </a:rPr>
              <a:t>Rahab: Una mujer usada por Dios</a:t>
            </a:r>
          </a:p>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s-PR" sz="4400" i="0" u="none" strike="noStrike" kern="1200" cap="none" spc="0" normalizeH="0" baseline="0" dirty="0" smtClean="0">
                <a:ln>
                  <a:noFill/>
                </a:ln>
                <a:solidFill>
                  <a:schemeClr val="tx2"/>
                </a:solidFill>
                <a:effectLst/>
                <a:uLnTx/>
                <a:uFillTx/>
                <a:latin typeface="Candara" pitchFamily="34" charset="0"/>
                <a:cs typeface="+mn-cs"/>
              </a:rPr>
              <a:t>(Josué 2:1-21; 6:22-25)</a:t>
            </a:r>
          </a:p>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s-PR" sz="4400" b="0" i="0" u="none" strike="noStrike" kern="1200" cap="none" spc="0" normalizeH="0" baseline="0" dirty="0" smtClean="0">
                <a:ln>
                  <a:noFill/>
                </a:ln>
                <a:solidFill>
                  <a:schemeClr val="tx2"/>
                </a:solidFill>
                <a:effectLst/>
                <a:uLnTx/>
                <a:uFillTx/>
                <a:latin typeface="Candara" pitchFamily="34" charset="0"/>
                <a:cs typeface="+mn-cs"/>
              </a:rPr>
              <a:t>28 de agosto de 2014</a:t>
            </a:r>
            <a:endParaRPr kumimoji="0" lang="es-PR" sz="4400" b="0" i="0" u="none" strike="noStrike" kern="1200" cap="none" spc="0" normalizeH="0" baseline="0" dirty="0">
              <a:ln>
                <a:noFill/>
              </a:ln>
              <a:solidFill>
                <a:schemeClr val="tx2"/>
              </a:solidFill>
              <a:effectLst/>
              <a:uLnTx/>
              <a:uFillTx/>
              <a:latin typeface="Candara" pitchFamily="34" charset="0"/>
              <a:cs typeface="+mn-cs"/>
            </a:endParaRPr>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2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219200" y="228601"/>
            <a:ext cx="7391400" cy="1219200"/>
          </a:xfrm>
        </p:spPr>
        <p:txBody>
          <a:bodyPr/>
          <a:lstStyle/>
          <a:p>
            <a:pPr marL="742950" indent="-742950">
              <a:spcAft>
                <a:spcPts val="600"/>
              </a:spcAft>
              <a:buFont typeface="+mj-lt"/>
              <a:buAutoNum type="arabicPeriod" startAt="2"/>
            </a:pPr>
            <a:r>
              <a:rPr lang="es-PR" sz="3600" dirty="0" smtClean="0">
                <a:latin typeface="Candara" panose="020E0502030303020204" pitchFamily="34" charset="0"/>
              </a:rPr>
              <a:t>Pacto entre Rahab y los espías</a:t>
            </a:r>
            <a:br>
              <a:rPr lang="es-PR" sz="3600" dirty="0" smtClean="0">
                <a:latin typeface="Candara" panose="020E0502030303020204" pitchFamily="34" charset="0"/>
              </a:rPr>
            </a:br>
            <a:r>
              <a:rPr lang="es-PR" sz="3600" dirty="0" smtClean="0">
                <a:solidFill>
                  <a:srgbClr val="FF0000"/>
                </a:solidFill>
                <a:latin typeface="Candara" panose="020E0502030303020204" pitchFamily="34" charset="0"/>
              </a:rPr>
              <a:t>(Josué 2:8-21)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28674" name="AutoShape 2"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8676" name="AutoShape 4"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50" name="Picture 2"/>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462" t="2391" r="2084" b="22525"/>
          <a:stretch/>
        </p:blipFill>
        <p:spPr bwMode="auto">
          <a:xfrm>
            <a:off x="0" y="1671637"/>
            <a:ext cx="9144000" cy="5186363"/>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152400" y="1981200"/>
            <a:ext cx="8991600" cy="4572000"/>
          </a:xfrm>
        </p:spPr>
        <p:txBody>
          <a:bodyPr/>
          <a:lstStyle/>
          <a:p>
            <a:pPr>
              <a:buNone/>
            </a:pPr>
            <a:endParaRPr lang="vi-VN" dirty="0" smtClean="0">
              <a:latin typeface="Candara" panose="020E0502030303020204" pitchFamily="34" charset="0"/>
              <a:cs typeface="Times New Roman" pitchFamily="18" charset="0"/>
            </a:endParaRPr>
          </a:p>
          <a:p>
            <a:endParaRPr lang="vi-VN" dirty="0" smtClean="0">
              <a:latin typeface="Candara" panose="020E0502030303020204" pitchFamily="34" charset="0"/>
            </a:endParaRPr>
          </a:p>
          <a:p>
            <a:pPr>
              <a:buNone/>
            </a:pPr>
            <a:endParaRPr lang="es-ES" i="1" dirty="0" smtClean="0">
              <a:latin typeface="Candara" panose="020E0502030303020204" pitchFamily="34" charset="0"/>
            </a:endParaRPr>
          </a:p>
        </p:txBody>
      </p:sp>
      <p:sp>
        <p:nvSpPr>
          <p:cNvPr id="10" name="Rectangle 2"/>
          <p:cNvSpPr>
            <a:spLocks noGrp="1" noChangeArrowheads="1"/>
          </p:cNvSpPr>
          <p:nvPr>
            <p:ph type="title"/>
          </p:nvPr>
        </p:nvSpPr>
        <p:spPr>
          <a:xfrm>
            <a:off x="1219200" y="228601"/>
            <a:ext cx="7391400" cy="1219200"/>
          </a:xfrm>
        </p:spPr>
        <p:txBody>
          <a:bodyPr/>
          <a:lstStyle/>
          <a:p>
            <a:pPr marL="742950" indent="-742950">
              <a:spcAft>
                <a:spcPts val="600"/>
              </a:spcAft>
              <a:buFont typeface="+mj-lt"/>
              <a:buAutoNum type="arabicPeriod" startAt="2"/>
            </a:pPr>
            <a:r>
              <a:rPr lang="es-PR" sz="3600" dirty="0" smtClean="0">
                <a:latin typeface="Candara" panose="020E0502030303020204" pitchFamily="34" charset="0"/>
              </a:rPr>
              <a:t>Pacto entre Rahab y los espías</a:t>
            </a:r>
            <a:br>
              <a:rPr lang="es-PR" sz="3600" dirty="0" smtClean="0">
                <a:latin typeface="Candara" panose="020E0502030303020204" pitchFamily="34" charset="0"/>
              </a:rPr>
            </a:br>
            <a:r>
              <a:rPr lang="es-PR" sz="3600" dirty="0" smtClean="0">
                <a:solidFill>
                  <a:srgbClr val="FF0000"/>
                </a:solidFill>
                <a:latin typeface="Candara" panose="020E0502030303020204" pitchFamily="34" charset="0"/>
              </a:rPr>
              <a:t>(Josué 2:8-21)</a:t>
            </a:r>
          </a:p>
        </p:txBody>
      </p:sp>
      <p:sp>
        <p:nvSpPr>
          <p:cNvPr id="7" name="Rectangle 6"/>
          <p:cNvSpPr/>
          <p:nvPr/>
        </p:nvSpPr>
        <p:spPr>
          <a:xfrm>
            <a:off x="533400" y="2133600"/>
            <a:ext cx="8153400" cy="3831818"/>
          </a:xfrm>
          <a:prstGeom prst="rect">
            <a:avLst/>
          </a:prstGeom>
        </p:spPr>
        <p:txBody>
          <a:bodyPr wrap="square">
            <a:spAutoFit/>
          </a:bodyPr>
          <a:lstStyle/>
          <a:p>
            <a:r>
              <a:rPr lang="es-ES" sz="2700" dirty="0" smtClean="0">
                <a:latin typeface="Candara" panose="020E0502030303020204" pitchFamily="34" charset="0"/>
              </a:rPr>
              <a:t>“</a:t>
            </a:r>
            <a:r>
              <a:rPr lang="es-ES" sz="2700" i="1" dirty="0" smtClean="0">
                <a:latin typeface="Candara" panose="020E0502030303020204" pitchFamily="34" charset="0"/>
              </a:rPr>
              <a:t>Antes que ellos se durmiesen, ella subió al terrado, y les dijo: Sé que Jehová os ha dado esta tierra; porque el temor de vosotros ha caído sobre nosotros, y todos los moradores del país ya han desmayado por causa de vosotros. Porque hemos oído que Jehová hizo secar las aguas del Mar Rojo delante de vosotros cuando salisteis de Egipto, y lo que habéis hecho a los dos reyes de los amorreos que estaban al otro lado del Jordán, a </a:t>
            </a:r>
            <a:r>
              <a:rPr lang="es-ES" sz="2700" i="1" dirty="0" err="1" smtClean="0">
                <a:latin typeface="Candara" panose="020E0502030303020204" pitchFamily="34" charset="0"/>
              </a:rPr>
              <a:t>Sehón</a:t>
            </a:r>
            <a:r>
              <a:rPr lang="es-ES" sz="2700" i="1" dirty="0" smtClean="0">
                <a:latin typeface="Candara" panose="020E0502030303020204" pitchFamily="34" charset="0"/>
              </a:rPr>
              <a:t> y a </a:t>
            </a:r>
            <a:r>
              <a:rPr lang="es-ES" sz="2700" i="1" dirty="0" err="1" smtClean="0">
                <a:latin typeface="Candara" panose="020E0502030303020204" pitchFamily="34" charset="0"/>
              </a:rPr>
              <a:t>Og</a:t>
            </a:r>
            <a:r>
              <a:rPr lang="es-ES" sz="2700" i="1" dirty="0" smtClean="0">
                <a:latin typeface="Candara" panose="020E0502030303020204" pitchFamily="34" charset="0"/>
              </a:rPr>
              <a:t>, a los cuales habéis </a:t>
            </a:r>
            <a:r>
              <a:rPr lang="es-ES" sz="2700" i="1" dirty="0" smtClean="0">
                <a:latin typeface="Candara" panose="020E0502030303020204" pitchFamily="34" charset="0"/>
              </a:rPr>
              <a:t>destruido…” </a:t>
            </a:r>
            <a:endParaRPr lang="es-ES" sz="2700" dirty="0">
              <a:latin typeface="Candara" panose="020E0502030303020204" pitchFamily="34" charset="0"/>
            </a:endParaRPr>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152400" y="2057400"/>
            <a:ext cx="8763000" cy="4648200"/>
          </a:xfrm>
        </p:spPr>
        <p:txBody>
          <a:bodyPr/>
          <a:lstStyle/>
          <a:p>
            <a:r>
              <a:rPr lang="es-ES" sz="2400" i="1" dirty="0" smtClean="0">
                <a:latin typeface="Candara" panose="020E0502030303020204" pitchFamily="34" charset="0"/>
              </a:rPr>
              <a:t>“…</a:t>
            </a:r>
            <a:r>
              <a:rPr lang="es-ES" sz="2700" i="1" dirty="0" smtClean="0">
                <a:latin typeface="Candara" panose="020E0502030303020204" pitchFamily="34" charset="0"/>
              </a:rPr>
              <a:t>Oyendo </a:t>
            </a:r>
            <a:r>
              <a:rPr lang="es-ES" sz="2700" i="1" dirty="0" smtClean="0">
                <a:latin typeface="Candara" panose="020E0502030303020204" pitchFamily="34" charset="0"/>
              </a:rPr>
              <a:t>esto, ha desmayado nuestro corazón; ni ha quedado más aliento en hombre alguno por causa de vosotros, porque Jehová vuestro Dios es Dios arriba en los cielos y abajo en la tierra. Os ruego pues, ahora, que me juréis por Jehová, que como he hecho misericordia con vosotros, así la haréis vosotros con la casa de mi padre, de lo cual me daréis una señal segura; y que salvaréis la vida a mi padre y a mi madre, a mis hermanos y hermanas, y a todo lo que es suyo; y que libraréis nuestras vidas de la </a:t>
            </a:r>
            <a:r>
              <a:rPr lang="es-ES" sz="2700" i="1" dirty="0" smtClean="0">
                <a:latin typeface="Candara" panose="020E0502030303020204" pitchFamily="34" charset="0"/>
              </a:rPr>
              <a:t>muerte…” </a:t>
            </a:r>
            <a:endParaRPr lang="es-ES" sz="2700" dirty="0" smtClean="0">
              <a:latin typeface="Candara" panose="020E0502030303020204" pitchFamily="34" charset="0"/>
            </a:endParaRPr>
          </a:p>
          <a:p>
            <a:pPr>
              <a:buNone/>
            </a:pPr>
            <a:endParaRPr lang="es-ES" i="1" dirty="0" smtClean="0">
              <a:latin typeface="Candara" panose="020E0502030303020204" pitchFamily="34" charset="0"/>
            </a:endParaRPr>
          </a:p>
        </p:txBody>
      </p:sp>
      <p:sp>
        <p:nvSpPr>
          <p:cNvPr id="10" name="Rectangle 2"/>
          <p:cNvSpPr>
            <a:spLocks noGrp="1" noChangeArrowheads="1"/>
          </p:cNvSpPr>
          <p:nvPr>
            <p:ph type="title"/>
          </p:nvPr>
        </p:nvSpPr>
        <p:spPr>
          <a:xfrm>
            <a:off x="1219200" y="228601"/>
            <a:ext cx="7391400" cy="1219200"/>
          </a:xfrm>
        </p:spPr>
        <p:txBody>
          <a:bodyPr/>
          <a:lstStyle/>
          <a:p>
            <a:pPr marL="742950" indent="-742950">
              <a:spcAft>
                <a:spcPts val="600"/>
              </a:spcAft>
              <a:buFont typeface="+mj-lt"/>
              <a:buAutoNum type="arabicPeriod" startAt="2"/>
            </a:pPr>
            <a:r>
              <a:rPr lang="es-PR" sz="3600" dirty="0" smtClean="0">
                <a:latin typeface="Candara" panose="020E0502030303020204" pitchFamily="34" charset="0"/>
              </a:rPr>
              <a:t>Pacto entre Rahab y los espías</a:t>
            </a:r>
            <a:br>
              <a:rPr lang="es-PR" sz="3600" dirty="0" smtClean="0">
                <a:latin typeface="Candara" panose="020E0502030303020204" pitchFamily="34" charset="0"/>
              </a:rPr>
            </a:br>
            <a:r>
              <a:rPr lang="es-PR" sz="3600" dirty="0" smtClean="0">
                <a:solidFill>
                  <a:srgbClr val="FF0000"/>
                </a:solidFill>
                <a:latin typeface="Candara" panose="020E0502030303020204" pitchFamily="34" charset="0"/>
              </a:rPr>
              <a:t>(Josué 2:8-21)</a:t>
            </a:r>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152400" y="2133600"/>
            <a:ext cx="8763000" cy="4572000"/>
          </a:xfrm>
        </p:spPr>
        <p:txBody>
          <a:bodyPr/>
          <a:lstStyle/>
          <a:p>
            <a:r>
              <a:rPr lang="es-ES" sz="2400" i="1" dirty="0" smtClean="0">
                <a:latin typeface="Candara" panose="020E0502030303020204" pitchFamily="34" charset="0"/>
              </a:rPr>
              <a:t>“…</a:t>
            </a:r>
            <a:r>
              <a:rPr lang="es-ES" sz="2700" i="1" dirty="0" smtClean="0">
                <a:latin typeface="Candara" panose="020E0502030303020204" pitchFamily="34" charset="0"/>
              </a:rPr>
              <a:t>Ellos </a:t>
            </a:r>
            <a:r>
              <a:rPr lang="es-ES" sz="2700" i="1" dirty="0" smtClean="0">
                <a:latin typeface="Candara" panose="020E0502030303020204" pitchFamily="34" charset="0"/>
              </a:rPr>
              <a:t>le respondieron: Nuestra vida responderá por la vuestra, si no denunciareis este asunto nuestro; y cuando Jehová nos haya dado la tierra, nosotros haremos contigo misericordia y verdad. Entonces ella los hizo descender con una cuerda por la ventana; porque su casa estaba en el muro de la ciudad, y ella vivía en el muro. Y les dijo: Marchaos al monte, para que los que fueron tras vosotros no os encuentren; y estad escondidos allí tres días, hasta que los que os siguen hayan vuelto; y después os iréis por vuestro </a:t>
            </a:r>
            <a:r>
              <a:rPr lang="es-ES" sz="2700" i="1" dirty="0" smtClean="0">
                <a:latin typeface="Candara" panose="020E0502030303020204" pitchFamily="34" charset="0"/>
              </a:rPr>
              <a:t>camino…” </a:t>
            </a:r>
            <a:endParaRPr lang="es-ES" sz="2700" dirty="0" smtClean="0">
              <a:latin typeface="Candara" panose="020E0502030303020204" pitchFamily="34" charset="0"/>
            </a:endParaRPr>
          </a:p>
          <a:p>
            <a:pPr>
              <a:buNone/>
            </a:pPr>
            <a:endParaRPr lang="es-ES" i="1" dirty="0" smtClean="0">
              <a:latin typeface="Candara" panose="020E0502030303020204" pitchFamily="34" charset="0"/>
            </a:endParaRPr>
          </a:p>
        </p:txBody>
      </p:sp>
      <p:sp>
        <p:nvSpPr>
          <p:cNvPr id="10" name="Rectangle 2"/>
          <p:cNvSpPr>
            <a:spLocks noGrp="1" noChangeArrowheads="1"/>
          </p:cNvSpPr>
          <p:nvPr>
            <p:ph type="title"/>
          </p:nvPr>
        </p:nvSpPr>
        <p:spPr>
          <a:xfrm>
            <a:off x="1219200" y="228601"/>
            <a:ext cx="7391400" cy="1219200"/>
          </a:xfrm>
        </p:spPr>
        <p:txBody>
          <a:bodyPr/>
          <a:lstStyle/>
          <a:p>
            <a:pPr marL="742950" indent="-742950">
              <a:spcAft>
                <a:spcPts val="600"/>
              </a:spcAft>
              <a:buFont typeface="+mj-lt"/>
              <a:buAutoNum type="arabicPeriod" startAt="2"/>
            </a:pPr>
            <a:r>
              <a:rPr lang="es-PR" sz="3600" dirty="0" smtClean="0">
                <a:latin typeface="Candara" panose="020E0502030303020204" pitchFamily="34" charset="0"/>
              </a:rPr>
              <a:t>Pacto entre Rahab y los espías</a:t>
            </a:r>
            <a:br>
              <a:rPr lang="es-PR" sz="3600" dirty="0" smtClean="0">
                <a:latin typeface="Candara" panose="020E0502030303020204" pitchFamily="34" charset="0"/>
              </a:rPr>
            </a:br>
            <a:r>
              <a:rPr lang="es-PR" sz="3600" dirty="0" smtClean="0">
                <a:solidFill>
                  <a:srgbClr val="FF0000"/>
                </a:solidFill>
                <a:latin typeface="Candara" panose="020E0502030303020204" pitchFamily="34" charset="0"/>
              </a:rPr>
              <a:t>(Josué 2:8-21)</a:t>
            </a:r>
          </a:p>
        </p:txBody>
      </p:sp>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152400" y="2133600"/>
            <a:ext cx="8763000" cy="4572000"/>
          </a:xfrm>
        </p:spPr>
        <p:txBody>
          <a:bodyPr/>
          <a:lstStyle/>
          <a:p>
            <a:r>
              <a:rPr lang="es-ES" sz="2700" i="1" dirty="0" smtClean="0">
                <a:latin typeface="Candara" panose="020E0502030303020204" pitchFamily="34" charset="0"/>
              </a:rPr>
              <a:t>“…Y </a:t>
            </a:r>
            <a:r>
              <a:rPr lang="es-ES" sz="2700" i="1" dirty="0" smtClean="0">
                <a:latin typeface="Candara" panose="020E0502030303020204" pitchFamily="34" charset="0"/>
              </a:rPr>
              <a:t>ellos le dijeron: Nosotros quedaremos libres de este juramento con que nos has juramentado. He aquí, cuando nosotros entremos en la tierra, tú atarás este cordón de grana a la ventana por la cual nos descolgaste; y reunirás en tu casa a tu padre y a tu madre, a tus hermanos y a toda la familia de tu padre. Cualquiera que saliere fuera de las puertas de tu casa, su sangre será sobre su cabeza, y nosotros sin culpa. Mas cualquiera que se estuviere en casa contigo, su sangre será sobre nuestra cabeza, si mano le </a:t>
            </a:r>
            <a:r>
              <a:rPr lang="es-ES" sz="2700" i="1" dirty="0" smtClean="0">
                <a:latin typeface="Candara" panose="020E0502030303020204" pitchFamily="34" charset="0"/>
              </a:rPr>
              <a:t>tocare…” </a:t>
            </a:r>
            <a:endParaRPr lang="es-ES" sz="2700" dirty="0" smtClean="0">
              <a:latin typeface="Candara" panose="020E0502030303020204" pitchFamily="34" charset="0"/>
            </a:endParaRPr>
          </a:p>
          <a:p>
            <a:endParaRPr lang="es-ES" sz="2800" dirty="0" smtClean="0">
              <a:latin typeface="Candara" panose="020E0502030303020204" pitchFamily="34" charset="0"/>
            </a:endParaRPr>
          </a:p>
          <a:p>
            <a:pPr>
              <a:buNone/>
            </a:pPr>
            <a:endParaRPr lang="es-ES" i="1" dirty="0" smtClean="0">
              <a:latin typeface="Candara" panose="020E0502030303020204" pitchFamily="34" charset="0"/>
            </a:endParaRPr>
          </a:p>
        </p:txBody>
      </p:sp>
      <p:sp>
        <p:nvSpPr>
          <p:cNvPr id="10" name="Rectangle 2"/>
          <p:cNvSpPr>
            <a:spLocks noGrp="1" noChangeArrowheads="1"/>
          </p:cNvSpPr>
          <p:nvPr>
            <p:ph type="title"/>
          </p:nvPr>
        </p:nvSpPr>
        <p:spPr>
          <a:xfrm>
            <a:off x="1219200" y="228601"/>
            <a:ext cx="7391400" cy="1219200"/>
          </a:xfrm>
        </p:spPr>
        <p:txBody>
          <a:bodyPr/>
          <a:lstStyle/>
          <a:p>
            <a:pPr marL="742950" indent="-742950">
              <a:spcAft>
                <a:spcPts val="600"/>
              </a:spcAft>
              <a:buFont typeface="+mj-lt"/>
              <a:buAutoNum type="arabicPeriod" startAt="2"/>
            </a:pPr>
            <a:r>
              <a:rPr lang="es-PR" sz="3600" dirty="0" smtClean="0">
                <a:latin typeface="Candara" panose="020E0502030303020204" pitchFamily="34" charset="0"/>
              </a:rPr>
              <a:t>Pacto entre Rahab y los espías</a:t>
            </a:r>
            <a:br>
              <a:rPr lang="es-PR" sz="3600" dirty="0" smtClean="0">
                <a:latin typeface="Candara" panose="020E0502030303020204" pitchFamily="34" charset="0"/>
              </a:rPr>
            </a:br>
            <a:r>
              <a:rPr lang="es-PR" sz="3600" dirty="0" smtClean="0">
                <a:solidFill>
                  <a:srgbClr val="FF0000"/>
                </a:solidFill>
                <a:latin typeface="Candara" panose="020E0502030303020204" pitchFamily="34" charset="0"/>
              </a:rPr>
              <a:t>(Josué 2:8-21)</a:t>
            </a:r>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152400" y="2133600"/>
            <a:ext cx="8763000" cy="4572000"/>
          </a:xfrm>
        </p:spPr>
        <p:txBody>
          <a:bodyPr/>
          <a:lstStyle/>
          <a:p>
            <a:r>
              <a:rPr lang="es-ES" sz="2700" i="1" dirty="0" smtClean="0">
                <a:latin typeface="Candara" panose="020E0502030303020204" pitchFamily="34" charset="0"/>
              </a:rPr>
              <a:t>“…Y </a:t>
            </a:r>
            <a:r>
              <a:rPr lang="es-ES" sz="2700" i="1" dirty="0" smtClean="0">
                <a:latin typeface="Candara" panose="020E0502030303020204" pitchFamily="34" charset="0"/>
              </a:rPr>
              <a:t>si tú denunciares este nuestro asunto, nosotros quedaremos libres de este tu juramento con que nos has juramentado. Ella respondió: Sea así como habéis dicho. Luego los despidió, y se fueron; y ella ató el cordón de grana a la ventana.</a:t>
            </a:r>
            <a:r>
              <a:rPr lang="es-ES" sz="2700" dirty="0" smtClean="0">
                <a:latin typeface="Candara" panose="020E0502030303020204" pitchFamily="34" charset="0"/>
              </a:rPr>
              <a:t>” </a:t>
            </a:r>
          </a:p>
          <a:p>
            <a:pPr>
              <a:buNone/>
            </a:pPr>
            <a:r>
              <a:rPr lang="es-ES" sz="2700" dirty="0" smtClean="0">
                <a:solidFill>
                  <a:srgbClr val="FF0000"/>
                </a:solidFill>
                <a:latin typeface="Candara" panose="020E0502030303020204" pitchFamily="34" charset="0"/>
              </a:rPr>
              <a:t>                                                      (Josué 2.8–21)</a:t>
            </a:r>
          </a:p>
          <a:p>
            <a:endParaRPr lang="es-ES" sz="2800" dirty="0" smtClean="0">
              <a:latin typeface="Candara" panose="020E0502030303020204" pitchFamily="34" charset="0"/>
            </a:endParaRPr>
          </a:p>
          <a:p>
            <a:pPr>
              <a:buNone/>
            </a:pPr>
            <a:endParaRPr lang="es-ES" i="1" dirty="0" smtClean="0">
              <a:latin typeface="Candara" panose="020E0502030303020204" pitchFamily="34" charset="0"/>
            </a:endParaRPr>
          </a:p>
        </p:txBody>
      </p:sp>
      <p:sp>
        <p:nvSpPr>
          <p:cNvPr id="10" name="Rectangle 2"/>
          <p:cNvSpPr>
            <a:spLocks noGrp="1" noChangeArrowheads="1"/>
          </p:cNvSpPr>
          <p:nvPr>
            <p:ph type="title"/>
          </p:nvPr>
        </p:nvSpPr>
        <p:spPr>
          <a:xfrm>
            <a:off x="1219200" y="228601"/>
            <a:ext cx="7391400" cy="1219200"/>
          </a:xfrm>
        </p:spPr>
        <p:txBody>
          <a:bodyPr/>
          <a:lstStyle/>
          <a:p>
            <a:pPr marL="742950" indent="-742950">
              <a:spcAft>
                <a:spcPts val="600"/>
              </a:spcAft>
              <a:buFont typeface="+mj-lt"/>
              <a:buAutoNum type="arabicPeriod" startAt="2"/>
            </a:pPr>
            <a:r>
              <a:rPr lang="es-PR" sz="3600" dirty="0" smtClean="0">
                <a:latin typeface="Candara" panose="020E0502030303020204" pitchFamily="34" charset="0"/>
              </a:rPr>
              <a:t>Pacto entre Rahab y los espías</a:t>
            </a:r>
            <a:br>
              <a:rPr lang="es-PR" sz="3600" dirty="0" smtClean="0">
                <a:latin typeface="Candara" panose="020E0502030303020204" pitchFamily="34" charset="0"/>
              </a:rPr>
            </a:br>
            <a:r>
              <a:rPr lang="es-PR" sz="3600" dirty="0" smtClean="0">
                <a:solidFill>
                  <a:srgbClr val="FF0000"/>
                </a:solidFill>
                <a:latin typeface="Candara" panose="020E0502030303020204" pitchFamily="34" charset="0"/>
              </a:rPr>
              <a:t>(Josué 2:8-21)</a:t>
            </a:r>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76200" y="2209800"/>
            <a:ext cx="8839200" cy="4419600"/>
          </a:xfrm>
        </p:spPr>
        <p:txBody>
          <a:bodyPr/>
          <a:lstStyle/>
          <a:p>
            <a:pPr>
              <a:spcAft>
                <a:spcPts val="1200"/>
              </a:spcAft>
            </a:pPr>
            <a:r>
              <a:rPr lang="es-ES" sz="2800" dirty="0" err="1" smtClean="0">
                <a:latin typeface="Candara" panose="020E0502030303020204" pitchFamily="34" charset="0"/>
              </a:rPr>
              <a:t>Rahab</a:t>
            </a:r>
            <a:r>
              <a:rPr lang="es-ES" sz="2800" dirty="0" smtClean="0">
                <a:latin typeface="Candara" panose="020E0502030303020204" pitchFamily="34" charset="0"/>
              </a:rPr>
              <a:t> sube al terrado para hablar con los espías. Ella conocía las grandes cosas que el Dios de Israel (Jehová) había hecho y le reconoce como el único Dios: </a:t>
            </a:r>
            <a:r>
              <a:rPr lang="es-ES" sz="2800" i="1" dirty="0" smtClean="0">
                <a:latin typeface="Candara" panose="020E0502030303020204" pitchFamily="34" charset="0"/>
              </a:rPr>
              <a:t>“…porque Jehová vuestro Dios es Dios arriba en los cielos y abajo en la tierra.” </a:t>
            </a:r>
            <a:r>
              <a:rPr lang="es-ES" sz="2800" dirty="0" smtClean="0">
                <a:solidFill>
                  <a:srgbClr val="FF0000"/>
                </a:solidFill>
                <a:latin typeface="Candara" panose="020E0502030303020204" pitchFamily="34" charset="0"/>
              </a:rPr>
              <a:t>Josué 2:11</a:t>
            </a:r>
          </a:p>
          <a:p>
            <a:pPr>
              <a:spcAft>
                <a:spcPts val="1200"/>
              </a:spcAft>
            </a:pPr>
            <a:r>
              <a:rPr lang="es-ES" sz="2800" dirty="0" smtClean="0">
                <a:latin typeface="Candara" panose="020E0502030303020204" pitchFamily="34" charset="0"/>
              </a:rPr>
              <a:t>A cambio de ayudar a los espías, </a:t>
            </a:r>
            <a:r>
              <a:rPr lang="es-ES" sz="2800" dirty="0" err="1" smtClean="0">
                <a:latin typeface="Candara" panose="020E0502030303020204" pitchFamily="34" charset="0"/>
              </a:rPr>
              <a:t>Rahab</a:t>
            </a:r>
            <a:r>
              <a:rPr lang="es-ES" sz="2800" dirty="0" smtClean="0">
                <a:latin typeface="Candara" panose="020E0502030303020204" pitchFamily="34" charset="0"/>
              </a:rPr>
              <a:t> pidió que la salvaran a ella y su familia cuando vinieran a destruir la ciudad.  Los espías así lo prometieron. </a:t>
            </a:r>
          </a:p>
        </p:txBody>
      </p:sp>
      <p:sp>
        <p:nvSpPr>
          <p:cNvPr id="12" name="Rectangle 2"/>
          <p:cNvSpPr>
            <a:spLocks noGrp="1" noChangeArrowheads="1"/>
          </p:cNvSpPr>
          <p:nvPr>
            <p:ph type="title"/>
          </p:nvPr>
        </p:nvSpPr>
        <p:spPr>
          <a:xfrm>
            <a:off x="1219200" y="228600"/>
            <a:ext cx="7010400" cy="1219201"/>
          </a:xfrm>
        </p:spPr>
        <p:txBody>
          <a:bodyPr/>
          <a:lstStyle/>
          <a:p>
            <a:pPr marL="742950" indent="-742950">
              <a:spcAft>
                <a:spcPts val="600"/>
              </a:spcAft>
            </a:pPr>
            <a:r>
              <a:rPr lang="es-PR" sz="3600" dirty="0" smtClean="0">
                <a:latin typeface="Candara" panose="020E0502030303020204" pitchFamily="34" charset="0"/>
              </a:rPr>
              <a:t>2. Pacto entre Rahab y los espías</a:t>
            </a:r>
            <a:br>
              <a:rPr lang="es-PR" sz="3600" dirty="0" smtClean="0">
                <a:latin typeface="Candara" panose="020E0502030303020204" pitchFamily="34" charset="0"/>
              </a:rPr>
            </a:br>
            <a:r>
              <a:rPr lang="es-PR" sz="3600" dirty="0" smtClean="0">
                <a:solidFill>
                  <a:srgbClr val="FF0000"/>
                </a:solidFill>
                <a:latin typeface="Candara" panose="020E0502030303020204" pitchFamily="34" charset="0"/>
              </a:rPr>
              <a:t>(Josué 2:8-21)</a:t>
            </a:r>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76200" y="2133600"/>
            <a:ext cx="8839200" cy="4572000"/>
          </a:xfrm>
        </p:spPr>
        <p:txBody>
          <a:bodyPr/>
          <a:lstStyle/>
          <a:p>
            <a:pPr>
              <a:spcAft>
                <a:spcPts val="1200"/>
              </a:spcAft>
            </a:pPr>
            <a:r>
              <a:rPr lang="es-ES" sz="2400" dirty="0" err="1" smtClean="0">
                <a:latin typeface="Candara" panose="020E0502030303020204" pitchFamily="34" charset="0"/>
              </a:rPr>
              <a:t>Rahab</a:t>
            </a:r>
            <a:r>
              <a:rPr lang="es-ES" sz="2400" dirty="0" smtClean="0">
                <a:latin typeface="Candara" panose="020E0502030303020204" pitchFamily="34" charset="0"/>
              </a:rPr>
              <a:t> los ayudó a escapar, descendieron por la ventana con una cuerda. </a:t>
            </a:r>
            <a:r>
              <a:rPr lang="es-ES" sz="2400" i="1" dirty="0" smtClean="0">
                <a:latin typeface="Candara" panose="020E0502030303020204" pitchFamily="34" charset="0"/>
              </a:rPr>
              <a:t>“…porque su casa estaba en el muro de la cuidad y ella vivía en el muro”.  </a:t>
            </a:r>
            <a:r>
              <a:rPr lang="es-ES" sz="2400" i="1" dirty="0" smtClean="0">
                <a:solidFill>
                  <a:srgbClr val="FF0000"/>
                </a:solidFill>
                <a:latin typeface="Candara" panose="020E0502030303020204" pitchFamily="34" charset="0"/>
              </a:rPr>
              <a:t>Josué </a:t>
            </a:r>
            <a:r>
              <a:rPr lang="es-ES" sz="2400" i="1" dirty="0" smtClean="0">
                <a:solidFill>
                  <a:srgbClr val="FF0000"/>
                </a:solidFill>
                <a:latin typeface="Candara" panose="020E0502030303020204" pitchFamily="34" charset="0"/>
              </a:rPr>
              <a:t>2:15.</a:t>
            </a:r>
            <a:endParaRPr lang="es-ES" sz="2400" i="1" dirty="0" smtClean="0">
              <a:solidFill>
                <a:srgbClr val="FF0000"/>
              </a:solidFill>
              <a:latin typeface="Candara" panose="020E0502030303020204" pitchFamily="34" charset="0"/>
            </a:endParaRPr>
          </a:p>
          <a:p>
            <a:pPr>
              <a:spcAft>
                <a:spcPts val="1200"/>
              </a:spcAft>
            </a:pPr>
            <a:r>
              <a:rPr lang="es-ES" sz="2400" dirty="0" smtClean="0">
                <a:latin typeface="Candara" panose="020E0502030303020204" pitchFamily="34" charset="0"/>
              </a:rPr>
              <a:t>Los espías le entregaron un cordón rojo a </a:t>
            </a:r>
            <a:r>
              <a:rPr lang="es-ES" sz="2400" dirty="0" err="1" smtClean="0">
                <a:latin typeface="Candara" panose="020E0502030303020204" pitchFamily="34" charset="0"/>
              </a:rPr>
              <a:t>Rahab</a:t>
            </a:r>
            <a:r>
              <a:rPr lang="es-ES" sz="2400" dirty="0" smtClean="0">
                <a:latin typeface="Candara" panose="020E0502030303020204" pitchFamily="34" charset="0"/>
              </a:rPr>
              <a:t> para que lo colgara en su ventana, prometiendo que salvaría a todos los que estuvieran en su casa cuando fueran a destruir la ciudad. </a:t>
            </a:r>
            <a:endParaRPr lang="es-ES" sz="2400" dirty="0" smtClean="0">
              <a:solidFill>
                <a:srgbClr val="FF0000"/>
              </a:solidFill>
              <a:latin typeface="Candara" panose="020E0502030303020204" pitchFamily="34" charset="0"/>
            </a:endParaRPr>
          </a:p>
          <a:p>
            <a:pPr>
              <a:spcAft>
                <a:spcPts val="1200"/>
              </a:spcAft>
            </a:pPr>
            <a:r>
              <a:rPr lang="es-ES" sz="2400" dirty="0" smtClean="0">
                <a:latin typeface="Candara" panose="020E0502030303020204" pitchFamily="34" charset="0"/>
              </a:rPr>
              <a:t>Recordemos cuando los israelitas pintaron el dintel y los postes de sus puertas con la sangre de un cordero para que el ángel de la muerte no entrara en sus casas en la última plaga en Egipto. </a:t>
            </a:r>
            <a:r>
              <a:rPr lang="es-ES" sz="2400" dirty="0" smtClean="0">
                <a:solidFill>
                  <a:srgbClr val="FF0000"/>
                </a:solidFill>
                <a:latin typeface="Candara" panose="020E0502030303020204" pitchFamily="34" charset="0"/>
              </a:rPr>
              <a:t>(Éxodo 12).</a:t>
            </a:r>
            <a:endParaRPr lang="es-ES" sz="2400" dirty="0" smtClean="0">
              <a:solidFill>
                <a:srgbClr val="FF0000"/>
              </a:solidFill>
              <a:latin typeface="Candara" panose="020E0502030303020204" pitchFamily="34" charset="0"/>
            </a:endParaRPr>
          </a:p>
        </p:txBody>
      </p:sp>
      <p:sp>
        <p:nvSpPr>
          <p:cNvPr id="12" name="Rectangle 2"/>
          <p:cNvSpPr>
            <a:spLocks noGrp="1" noChangeArrowheads="1"/>
          </p:cNvSpPr>
          <p:nvPr>
            <p:ph type="title"/>
          </p:nvPr>
        </p:nvSpPr>
        <p:spPr>
          <a:xfrm>
            <a:off x="1219200" y="228600"/>
            <a:ext cx="7010400" cy="1143001"/>
          </a:xfrm>
        </p:spPr>
        <p:txBody>
          <a:bodyPr/>
          <a:lstStyle/>
          <a:p>
            <a:pPr marL="742950" indent="-742950">
              <a:spcAft>
                <a:spcPts val="600"/>
              </a:spcAft>
            </a:pPr>
            <a:r>
              <a:rPr lang="es-PR" sz="3600" dirty="0" smtClean="0">
                <a:latin typeface="Candara" panose="020E0502030303020204" pitchFamily="34" charset="0"/>
              </a:rPr>
              <a:t>2. Pacto entre Rahab y los espías</a:t>
            </a:r>
            <a:br>
              <a:rPr lang="es-PR" sz="3600" dirty="0" smtClean="0">
                <a:latin typeface="Candara" panose="020E0502030303020204" pitchFamily="34" charset="0"/>
              </a:rPr>
            </a:br>
            <a:r>
              <a:rPr lang="es-PR" sz="3600" dirty="0" smtClean="0">
                <a:solidFill>
                  <a:srgbClr val="FF0000"/>
                </a:solidFill>
                <a:latin typeface="Candara" panose="020E0502030303020204" pitchFamily="34" charset="0"/>
              </a:rPr>
              <a:t>(Josué 2:8-21)</a:t>
            </a:r>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2" name="Rectangle 2"/>
          <p:cNvSpPr>
            <a:spLocks noGrp="1" noChangeArrowheads="1"/>
          </p:cNvSpPr>
          <p:nvPr>
            <p:ph type="title"/>
          </p:nvPr>
        </p:nvSpPr>
        <p:spPr>
          <a:xfrm>
            <a:off x="1219200" y="228600"/>
            <a:ext cx="7010400" cy="1143001"/>
          </a:xfrm>
        </p:spPr>
        <p:txBody>
          <a:bodyPr/>
          <a:lstStyle/>
          <a:p>
            <a:pPr marL="742950" indent="-742950">
              <a:spcAft>
                <a:spcPts val="600"/>
              </a:spcAft>
            </a:pPr>
            <a:r>
              <a:rPr lang="es-PR" sz="3600" dirty="0" smtClean="0">
                <a:latin typeface="Candara" panose="020E0502030303020204" pitchFamily="34" charset="0"/>
              </a:rPr>
              <a:t>2. Pacto entre Rahab y los espías</a:t>
            </a:r>
            <a:br>
              <a:rPr lang="es-PR" sz="3600" dirty="0" smtClean="0">
                <a:latin typeface="Candara" panose="020E0502030303020204" pitchFamily="34" charset="0"/>
              </a:rPr>
            </a:br>
            <a:r>
              <a:rPr lang="es-PR" sz="3600" dirty="0" smtClean="0">
                <a:solidFill>
                  <a:srgbClr val="FF0000"/>
                </a:solidFill>
                <a:latin typeface="Candara" panose="020E0502030303020204" pitchFamily="34" charset="0"/>
              </a:rPr>
              <a:t>(Josué 2:8-21)</a:t>
            </a:r>
          </a:p>
        </p:txBody>
      </p:sp>
      <p:pic>
        <p:nvPicPr>
          <p:cNvPr id="6147" name="Picture 3"/>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273" t="3065" r="2273" b="22371"/>
          <a:stretch/>
        </p:blipFill>
        <p:spPr bwMode="auto">
          <a:xfrm>
            <a:off x="0" y="1671637"/>
            <a:ext cx="9144000" cy="5186363"/>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2" name="Rectangle 2"/>
          <p:cNvSpPr>
            <a:spLocks noGrp="1" noChangeArrowheads="1"/>
          </p:cNvSpPr>
          <p:nvPr>
            <p:ph type="title"/>
          </p:nvPr>
        </p:nvSpPr>
        <p:spPr>
          <a:xfrm>
            <a:off x="1219200" y="228600"/>
            <a:ext cx="7010400" cy="1143001"/>
          </a:xfrm>
        </p:spPr>
        <p:txBody>
          <a:bodyPr/>
          <a:lstStyle/>
          <a:p>
            <a:pPr marL="742950" indent="-742950">
              <a:spcAft>
                <a:spcPts val="600"/>
              </a:spcAft>
            </a:pPr>
            <a:r>
              <a:rPr lang="es-PR" sz="3600" dirty="0" smtClean="0">
                <a:latin typeface="Candara" panose="020E0502030303020204" pitchFamily="34" charset="0"/>
              </a:rPr>
              <a:t>2. Pacto entre Rahab y los espías</a:t>
            </a:r>
            <a:br>
              <a:rPr lang="es-PR" sz="3600" dirty="0" smtClean="0">
                <a:latin typeface="Candara" panose="020E0502030303020204" pitchFamily="34" charset="0"/>
              </a:rPr>
            </a:br>
            <a:r>
              <a:rPr lang="es-PR" sz="3600" dirty="0" smtClean="0">
                <a:solidFill>
                  <a:srgbClr val="FF0000"/>
                </a:solidFill>
                <a:latin typeface="Candara" panose="020E0502030303020204" pitchFamily="34" charset="0"/>
              </a:rPr>
              <a:t>(Josué 2:8-21)</a:t>
            </a:r>
          </a:p>
        </p:txBody>
      </p:sp>
      <p:pic>
        <p:nvPicPr>
          <p:cNvPr id="9" name="Picture 2"/>
          <p:cNvPicPr>
            <a:picLocks noGrp="1" noChangeAspect="1" noChangeArrowheads="1"/>
          </p:cNvPicPr>
          <p:nvPr>
            <p:ph idx="1"/>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269" t="3244" r="2433" b="19894"/>
          <a:stretch/>
        </p:blipFill>
        <p:spPr bwMode="auto">
          <a:xfrm>
            <a:off x="0" y="1495115"/>
            <a:ext cx="9144000" cy="5362886"/>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dirty="0">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dirty="0" smtClean="0">
                <a:latin typeface="Candara" panose="020E0502030303020204" pitchFamily="34" charset="0"/>
              </a:rPr>
              <a:t>Contexto</a:t>
            </a:r>
          </a:p>
        </p:txBody>
      </p:sp>
      <p:sp>
        <p:nvSpPr>
          <p:cNvPr id="4099" name="Rectangle 3"/>
          <p:cNvSpPr>
            <a:spLocks noGrp="1" noChangeArrowheads="1"/>
          </p:cNvSpPr>
          <p:nvPr>
            <p:ph type="body" sz="half" idx="1"/>
          </p:nvPr>
        </p:nvSpPr>
        <p:spPr>
          <a:xfrm>
            <a:off x="152400" y="2362200"/>
            <a:ext cx="4419600" cy="3733800"/>
          </a:xfrm>
        </p:spPr>
        <p:txBody>
          <a:bodyPr/>
          <a:lstStyle/>
          <a:p>
            <a:pPr eaLnBrk="1" hangingPunct="1"/>
            <a:r>
              <a:rPr lang="es-PR" dirty="0" smtClean="0">
                <a:latin typeface="Candara" panose="020E0502030303020204" pitchFamily="34" charset="0"/>
              </a:rPr>
              <a:t>Josué</a:t>
            </a:r>
          </a:p>
          <a:p>
            <a:pPr lvl="1" eaLnBrk="1" hangingPunct="1"/>
            <a:r>
              <a:rPr lang="es-PR" dirty="0" smtClean="0">
                <a:latin typeface="Candara" panose="020E0502030303020204" pitchFamily="34" charset="0"/>
              </a:rPr>
              <a:t>2:21; 6:22-25</a:t>
            </a:r>
          </a:p>
          <a:p>
            <a:r>
              <a:rPr lang="es-PR" dirty="0" smtClean="0">
                <a:latin typeface="Candara" panose="020E0502030303020204" pitchFamily="34" charset="0"/>
              </a:rPr>
              <a:t>Texto básico:</a:t>
            </a:r>
          </a:p>
          <a:p>
            <a:pPr lvl="1"/>
            <a:r>
              <a:rPr lang="es-PR" dirty="0" smtClean="0">
                <a:latin typeface="Candara" panose="020E0502030303020204" pitchFamily="34" charset="0"/>
              </a:rPr>
              <a:t>2:1-7</a:t>
            </a:r>
          </a:p>
          <a:p>
            <a:pPr lvl="1"/>
            <a:r>
              <a:rPr lang="es-PR" dirty="0" smtClean="0">
                <a:latin typeface="Candara" panose="020E0502030303020204" pitchFamily="34" charset="0"/>
              </a:rPr>
              <a:t>2:8-21</a:t>
            </a:r>
          </a:p>
          <a:p>
            <a:pPr lvl="1"/>
            <a:r>
              <a:rPr lang="es-PR" dirty="0" smtClean="0">
                <a:latin typeface="Candara" panose="020E0502030303020204" pitchFamily="34" charset="0"/>
              </a:rPr>
              <a:t>6:22-25</a:t>
            </a:r>
          </a:p>
        </p:txBody>
      </p:sp>
      <p:pic>
        <p:nvPicPr>
          <p:cNvPr id="5122"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3352800" y="2057400"/>
            <a:ext cx="5531370" cy="4110622"/>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2" name="Rectangle 2"/>
          <p:cNvSpPr>
            <a:spLocks noGrp="1" noChangeArrowheads="1"/>
          </p:cNvSpPr>
          <p:nvPr>
            <p:ph type="title"/>
          </p:nvPr>
        </p:nvSpPr>
        <p:spPr>
          <a:xfrm>
            <a:off x="1219200" y="228600"/>
            <a:ext cx="7010400" cy="1143001"/>
          </a:xfrm>
        </p:spPr>
        <p:txBody>
          <a:bodyPr/>
          <a:lstStyle/>
          <a:p>
            <a:pPr marL="742950" indent="-742950">
              <a:spcAft>
                <a:spcPts val="600"/>
              </a:spcAft>
            </a:pPr>
            <a:r>
              <a:rPr lang="es-PR" sz="3600" dirty="0" smtClean="0">
                <a:latin typeface="Candara" panose="020E0502030303020204" pitchFamily="34" charset="0"/>
              </a:rPr>
              <a:t>2. Pacto entre Rahab y los espías</a:t>
            </a:r>
            <a:br>
              <a:rPr lang="es-PR" sz="3600" dirty="0" smtClean="0">
                <a:latin typeface="Candara" panose="020E0502030303020204" pitchFamily="34" charset="0"/>
              </a:rPr>
            </a:br>
            <a:r>
              <a:rPr lang="es-PR" sz="3600" dirty="0" smtClean="0">
                <a:solidFill>
                  <a:srgbClr val="FF0000"/>
                </a:solidFill>
                <a:latin typeface="Candara" panose="020E0502030303020204" pitchFamily="34" charset="0"/>
              </a:rPr>
              <a:t>(Josué 2:8-21)</a:t>
            </a:r>
          </a:p>
        </p:txBody>
      </p:sp>
      <p:pic>
        <p:nvPicPr>
          <p:cNvPr id="7" name="Picture 4"/>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287" t="3116" r="2797" b="20165"/>
          <a:stretch/>
        </p:blipFill>
        <p:spPr bwMode="auto">
          <a:xfrm>
            <a:off x="6626" y="1435479"/>
            <a:ext cx="9137374" cy="5422521"/>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2" name="Rectangle 2"/>
          <p:cNvSpPr>
            <a:spLocks noGrp="1" noChangeArrowheads="1"/>
          </p:cNvSpPr>
          <p:nvPr>
            <p:ph type="title"/>
          </p:nvPr>
        </p:nvSpPr>
        <p:spPr>
          <a:xfrm>
            <a:off x="990600" y="228601"/>
            <a:ext cx="7772400" cy="1219200"/>
          </a:xfrm>
        </p:spPr>
        <p:txBody>
          <a:bodyPr/>
          <a:lstStyle/>
          <a:p>
            <a:pPr marL="742950" indent="-742950">
              <a:spcAft>
                <a:spcPts val="600"/>
              </a:spcAft>
            </a:pPr>
            <a:r>
              <a:rPr lang="es-PR" sz="3400" dirty="0" smtClean="0">
                <a:latin typeface="Candara" panose="020E0502030303020204" pitchFamily="34" charset="0"/>
              </a:rPr>
              <a:t>3. La salvación de Rahab y su familia</a:t>
            </a:r>
            <a:br>
              <a:rPr lang="es-PR" sz="3400" dirty="0" smtClean="0">
                <a:latin typeface="Candara" panose="020E0502030303020204" pitchFamily="34" charset="0"/>
              </a:rPr>
            </a:br>
            <a:r>
              <a:rPr lang="es-PR" sz="3400" dirty="0" smtClean="0">
                <a:solidFill>
                  <a:srgbClr val="FF0000"/>
                </a:solidFill>
                <a:latin typeface="Candara" panose="020E0502030303020204" pitchFamily="34" charset="0"/>
              </a:rPr>
              <a:t>(Josué 6:22-25)</a:t>
            </a:r>
          </a:p>
        </p:txBody>
      </p:sp>
      <p:pic>
        <p:nvPicPr>
          <p:cNvPr id="3074" name="Picture 2"/>
          <p:cNvPicPr>
            <a:picLocks noGrp="1" noChangeAspect="1" noChangeArrowheads="1"/>
          </p:cNvPicPr>
          <p:nvPr>
            <p:ph idx="1"/>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298" t="3676" r="2298" b="20851"/>
          <a:stretch/>
        </p:blipFill>
        <p:spPr bwMode="auto">
          <a:xfrm>
            <a:off x="0" y="1597819"/>
            <a:ext cx="9144000" cy="5260181"/>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1981200"/>
            <a:ext cx="8610600" cy="4648200"/>
          </a:xfrm>
        </p:spPr>
        <p:txBody>
          <a:bodyPr/>
          <a:lstStyle/>
          <a:p>
            <a:r>
              <a:rPr lang="es-ES" sz="2700" dirty="0" smtClean="0">
                <a:latin typeface="Candara" panose="020E0502030303020204" pitchFamily="34" charset="0"/>
              </a:rPr>
              <a:t>“</a:t>
            </a:r>
            <a:r>
              <a:rPr lang="es-ES" sz="2700" i="1" dirty="0" smtClean="0">
                <a:latin typeface="Candara" panose="020E0502030303020204" pitchFamily="34" charset="0"/>
              </a:rPr>
              <a:t>Mas Josué dijo a los dos hombres que habían reconocido la tierra: Entrad en casa de la mujer ramera, y haced salir de allí a la mujer y a todo lo que fuere suyo, como lo jurasteis. Y los espías entraron y sacaron a </a:t>
            </a:r>
            <a:r>
              <a:rPr lang="es-ES" sz="2700" i="1" dirty="0" err="1" smtClean="0">
                <a:latin typeface="Candara" panose="020E0502030303020204" pitchFamily="34" charset="0"/>
              </a:rPr>
              <a:t>Rahab</a:t>
            </a:r>
            <a:r>
              <a:rPr lang="es-ES" sz="2700" i="1" dirty="0" smtClean="0">
                <a:latin typeface="Candara" panose="020E0502030303020204" pitchFamily="34" charset="0"/>
              </a:rPr>
              <a:t>, a su padre, a su madre, a sus hermanos y todo lo que era suyo; y también sacaron a toda su parentela, y los pusieron fuera del campamento de Israel. Y consumieron con fuego la ciudad, y todo lo que en ella había; solamente pusieron en el tesoro de la casa de Jehová la plata y el oro, y los utensilios de bronce y de </a:t>
            </a:r>
            <a:r>
              <a:rPr lang="es-ES" sz="2700" i="1" dirty="0" smtClean="0">
                <a:latin typeface="Candara" panose="020E0502030303020204" pitchFamily="34" charset="0"/>
              </a:rPr>
              <a:t>hierro…” </a:t>
            </a:r>
            <a:endParaRPr lang="es-ES" sz="2700" dirty="0" smtClean="0">
              <a:latin typeface="Candara" panose="020E0502030303020204" pitchFamily="34" charset="0"/>
            </a:endParaRPr>
          </a:p>
          <a:p>
            <a:endParaRPr lang="es-ES" i="1" dirty="0">
              <a:latin typeface="Candara" panose="020E0502030303020204" pitchFamily="34" charset="0"/>
            </a:endParaRPr>
          </a:p>
        </p:txBody>
      </p:sp>
      <p:sp>
        <p:nvSpPr>
          <p:cNvPr id="8" name="Rectangle 2"/>
          <p:cNvSpPr txBox="1">
            <a:spLocks noChangeArrowheads="1"/>
          </p:cNvSpPr>
          <p:nvPr/>
        </p:nvSpPr>
        <p:spPr bwMode="auto">
          <a:xfrm>
            <a:off x="990600" y="228601"/>
            <a:ext cx="7772400" cy="1219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marL="742950" lvl="0" indent="-742950">
              <a:spcAft>
                <a:spcPts val="600"/>
              </a:spcAft>
              <a:defRPr/>
            </a:pPr>
            <a:r>
              <a:rPr lang="es-PR" sz="3400" dirty="0" smtClean="0">
                <a:solidFill>
                  <a:srgbClr val="333399"/>
                </a:solidFill>
              </a:rPr>
              <a:t>3. La salvación de Rahab y su familia</a:t>
            </a:r>
            <a:br>
              <a:rPr lang="es-PR" sz="3400" dirty="0" smtClean="0">
                <a:solidFill>
                  <a:srgbClr val="333399"/>
                </a:solidFill>
              </a:rPr>
            </a:br>
            <a:r>
              <a:rPr lang="es-PR" sz="3400" dirty="0" smtClean="0">
                <a:solidFill>
                  <a:srgbClr val="FF0000"/>
                </a:solidFill>
              </a:rPr>
              <a:t>(Josué 6:22-25)</a:t>
            </a:r>
            <a:endParaRPr kumimoji="0" lang="es-PR" sz="3400" b="0" i="0" u="none" strike="noStrike" kern="0" cap="none" spc="0" normalizeH="0" baseline="0" noProof="0" dirty="0" smtClean="0">
              <a:ln>
                <a:noFill/>
              </a:ln>
              <a:solidFill>
                <a:srgbClr val="FF0000"/>
              </a:solidFill>
              <a:effectLst/>
              <a:uLnTx/>
              <a:uFillTx/>
              <a:latin typeface="+mj-lt"/>
              <a:ea typeface="+mj-ea"/>
              <a:cs typeface="+mj-cs"/>
            </a:endParaRPr>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152400" y="2133600"/>
            <a:ext cx="8686800" cy="4572000"/>
          </a:xfrm>
        </p:spPr>
        <p:txBody>
          <a:bodyPr/>
          <a:lstStyle/>
          <a:p>
            <a:pPr>
              <a:buNone/>
            </a:pPr>
            <a:r>
              <a:rPr lang="es-ES" sz="2800" i="1" dirty="0" smtClean="0">
                <a:latin typeface="Candara" panose="020E0502030303020204" pitchFamily="34" charset="0"/>
              </a:rPr>
              <a:t>   </a:t>
            </a:r>
            <a:r>
              <a:rPr lang="es-ES" sz="2800" i="1" dirty="0" smtClean="0">
                <a:latin typeface="Candara" panose="020E0502030303020204" pitchFamily="34" charset="0"/>
              </a:rPr>
              <a:t>“…Mas </a:t>
            </a:r>
            <a:r>
              <a:rPr lang="es-ES" sz="2800" i="1" dirty="0" smtClean="0">
                <a:latin typeface="Candara" panose="020E0502030303020204" pitchFamily="34" charset="0"/>
              </a:rPr>
              <a:t>Josué salvó la vida a </a:t>
            </a:r>
            <a:r>
              <a:rPr lang="es-ES" sz="2800" i="1" dirty="0" err="1" smtClean="0">
                <a:latin typeface="Candara" panose="020E0502030303020204" pitchFamily="34" charset="0"/>
              </a:rPr>
              <a:t>Rahab</a:t>
            </a:r>
            <a:r>
              <a:rPr lang="es-ES" sz="2800" i="1" dirty="0" smtClean="0">
                <a:latin typeface="Candara" panose="020E0502030303020204" pitchFamily="34" charset="0"/>
              </a:rPr>
              <a:t> la ramera, y a la casa de su padre, y a todo lo que ella tenía; y habitó ella entre los israelitas hasta hoy, por cuanto escondió a los mensajeros que Josué había enviado a reconocer a Jericó.</a:t>
            </a:r>
            <a:r>
              <a:rPr lang="es-ES" sz="2800" dirty="0" smtClean="0">
                <a:latin typeface="Candara" panose="020E0502030303020204" pitchFamily="34" charset="0"/>
              </a:rPr>
              <a:t>” </a:t>
            </a:r>
            <a:r>
              <a:rPr lang="es-ES" sz="2800" dirty="0" smtClean="0">
                <a:solidFill>
                  <a:srgbClr val="FF0000"/>
                </a:solidFill>
                <a:latin typeface="Candara" panose="020E0502030303020204" pitchFamily="34" charset="0"/>
              </a:rPr>
              <a:t>(Josué 6.22–25)</a:t>
            </a:r>
            <a:endParaRPr lang="es-ES" sz="2800" i="1" dirty="0" smtClean="0">
              <a:solidFill>
                <a:srgbClr val="FF0000"/>
              </a:solidFill>
              <a:latin typeface="Candara" panose="020E0502030303020204" pitchFamily="34" charset="0"/>
            </a:endParaRPr>
          </a:p>
          <a:p>
            <a:pPr>
              <a:buNone/>
            </a:pPr>
            <a:endParaRPr lang="es-ES" sz="3600" i="1" dirty="0">
              <a:latin typeface="Candara" panose="020E0502030303020204" pitchFamily="34" charset="0"/>
            </a:endParaRPr>
          </a:p>
        </p:txBody>
      </p:sp>
      <p:sp>
        <p:nvSpPr>
          <p:cNvPr id="8" name="Rectangle 2"/>
          <p:cNvSpPr txBox="1">
            <a:spLocks noChangeArrowheads="1"/>
          </p:cNvSpPr>
          <p:nvPr/>
        </p:nvSpPr>
        <p:spPr bwMode="auto">
          <a:xfrm>
            <a:off x="990600" y="228600"/>
            <a:ext cx="7772400" cy="1219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marL="742950" lvl="0" indent="-742950">
              <a:spcAft>
                <a:spcPts val="600"/>
              </a:spcAft>
              <a:defRPr/>
            </a:pPr>
            <a:r>
              <a:rPr lang="es-PR" sz="3400" dirty="0" smtClean="0">
                <a:solidFill>
                  <a:srgbClr val="333399"/>
                </a:solidFill>
              </a:rPr>
              <a:t>3. La salvación de Rahab y su familia</a:t>
            </a:r>
            <a:br>
              <a:rPr lang="es-PR" sz="3400" dirty="0" smtClean="0">
                <a:solidFill>
                  <a:srgbClr val="333399"/>
                </a:solidFill>
              </a:rPr>
            </a:br>
            <a:r>
              <a:rPr lang="es-PR" sz="3400" dirty="0" smtClean="0">
                <a:solidFill>
                  <a:srgbClr val="FF0000"/>
                </a:solidFill>
              </a:rPr>
              <a:t>(Josué 6:22-25)</a:t>
            </a:r>
            <a:endParaRPr kumimoji="0" lang="es-PR" sz="3400" b="0" i="0" u="none" strike="noStrike" kern="0" cap="none" spc="0" normalizeH="0" baseline="0" noProof="0" dirty="0" smtClean="0">
              <a:ln>
                <a:noFill/>
              </a:ln>
              <a:solidFill>
                <a:srgbClr val="FF0000"/>
              </a:solidFill>
              <a:effectLst/>
              <a:uLnTx/>
              <a:uFillTx/>
              <a:latin typeface="+mj-lt"/>
              <a:ea typeface="+mj-ea"/>
              <a:cs typeface="+mj-cs"/>
            </a:endParaRPr>
          </a:p>
        </p:txBody>
      </p:sp>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133600"/>
            <a:ext cx="8229600" cy="4495800"/>
          </a:xfrm>
        </p:spPr>
        <p:txBody>
          <a:bodyPr/>
          <a:lstStyle/>
          <a:p>
            <a:pPr>
              <a:spcAft>
                <a:spcPts val="1200"/>
              </a:spcAft>
            </a:pPr>
            <a:r>
              <a:rPr lang="es-ES" sz="2800" dirty="0" smtClean="0">
                <a:latin typeface="Candara" panose="020E0502030303020204" pitchFamily="34" charset="0"/>
              </a:rPr>
              <a:t>Cuando </a:t>
            </a:r>
            <a:r>
              <a:rPr lang="es-ES" sz="2800" dirty="0" smtClean="0">
                <a:latin typeface="Candara" panose="020E0502030303020204" pitchFamily="34" charset="0"/>
              </a:rPr>
              <a:t>los israelitas entraron a Jericó para destruirla, Josué mandó que le salvaran la vida a </a:t>
            </a:r>
            <a:r>
              <a:rPr lang="es-ES" sz="2800" dirty="0" err="1" smtClean="0">
                <a:latin typeface="Candara" panose="020E0502030303020204" pitchFamily="34" charset="0"/>
              </a:rPr>
              <a:t>Rahab</a:t>
            </a:r>
            <a:r>
              <a:rPr lang="es-ES" sz="2800" dirty="0" smtClean="0">
                <a:latin typeface="Candara" panose="020E0502030303020204" pitchFamily="34" charset="0"/>
              </a:rPr>
              <a:t> y su familia como le habían prometido.</a:t>
            </a:r>
          </a:p>
          <a:p>
            <a:pPr>
              <a:spcAft>
                <a:spcPts val="1200"/>
              </a:spcAft>
            </a:pPr>
            <a:r>
              <a:rPr lang="es-ES" sz="2800" dirty="0" smtClean="0">
                <a:latin typeface="Candara" panose="020E0502030303020204" pitchFamily="34" charset="0"/>
              </a:rPr>
              <a:t>La </a:t>
            </a:r>
            <a:r>
              <a:rPr lang="es-ES" sz="2800" dirty="0" smtClean="0">
                <a:latin typeface="Candara" panose="020E0502030303020204" pitchFamily="34" charset="0"/>
              </a:rPr>
              <a:t>fe de </a:t>
            </a:r>
            <a:r>
              <a:rPr lang="es-ES" sz="2800" dirty="0" err="1" smtClean="0">
                <a:latin typeface="Candara" panose="020E0502030303020204" pitchFamily="34" charset="0"/>
              </a:rPr>
              <a:t>Rahab</a:t>
            </a:r>
            <a:r>
              <a:rPr lang="es-ES" sz="2800" dirty="0" smtClean="0">
                <a:latin typeface="Candara" panose="020E0502030303020204" pitchFamily="34" charset="0"/>
              </a:rPr>
              <a:t> hizo que su familia también    creyera en Jehová y fueran salvos junto con ella. Su pueblo quedó destruido y ella y su familia vivieron con los israelitas.</a:t>
            </a:r>
          </a:p>
          <a:p>
            <a:pPr marL="0" indent="0"/>
            <a:endParaRPr lang="es-ES" sz="2700" dirty="0" smtClean="0">
              <a:solidFill>
                <a:srgbClr val="FF0000"/>
              </a:solidFill>
              <a:latin typeface="Candara" panose="020E0502030303020204" pitchFamily="34" charset="0"/>
            </a:endParaRPr>
          </a:p>
          <a:p>
            <a:pPr marL="0" indent="0"/>
            <a:endParaRPr lang="es-ES" sz="2800" dirty="0" smtClean="0">
              <a:solidFill>
                <a:srgbClr val="FF0000"/>
              </a:solidFill>
              <a:latin typeface="Candara" panose="020E0502030303020204" pitchFamily="34" charset="0"/>
            </a:endParaRPr>
          </a:p>
          <a:p>
            <a:pPr>
              <a:buNone/>
            </a:pPr>
            <a:endParaRPr lang="es-ES" dirty="0">
              <a:latin typeface="Candara" panose="020E0502030303020204" pitchFamily="34" charset="0"/>
            </a:endParaRPr>
          </a:p>
        </p:txBody>
      </p:sp>
      <p:sp>
        <p:nvSpPr>
          <p:cNvPr id="9" name="Rectangle 2"/>
          <p:cNvSpPr>
            <a:spLocks noGrp="1" noChangeArrowheads="1"/>
          </p:cNvSpPr>
          <p:nvPr>
            <p:ph type="title"/>
          </p:nvPr>
        </p:nvSpPr>
        <p:spPr>
          <a:xfrm>
            <a:off x="1150939" y="214315"/>
            <a:ext cx="7793037" cy="1233486"/>
          </a:xfrm>
        </p:spPr>
        <p:txBody>
          <a:bodyPr/>
          <a:lstStyle/>
          <a:p>
            <a:pPr marL="742950" indent="-742950">
              <a:spcAft>
                <a:spcPts val="600"/>
              </a:spcAft>
            </a:pPr>
            <a:r>
              <a:rPr lang="es-PR" sz="3400" dirty="0" smtClean="0">
                <a:latin typeface="Candara" panose="020E0502030303020204" pitchFamily="34" charset="0"/>
              </a:rPr>
              <a:t>3. La salvación de Rahab y su familia</a:t>
            </a:r>
            <a:br>
              <a:rPr lang="es-PR" sz="3400" dirty="0" smtClean="0">
                <a:latin typeface="Candara" panose="020E0502030303020204" pitchFamily="34" charset="0"/>
              </a:rPr>
            </a:br>
            <a:r>
              <a:rPr lang="es-PR" sz="3400" dirty="0" smtClean="0">
                <a:solidFill>
                  <a:srgbClr val="FF0000"/>
                </a:solidFill>
                <a:latin typeface="Candara" panose="020E0502030303020204" pitchFamily="34" charset="0"/>
              </a:rPr>
              <a:t>(Josué 6:22-25)</a:t>
            </a:r>
          </a:p>
        </p:txBody>
      </p:sp>
    </p:spTree>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1981200"/>
            <a:ext cx="8229600" cy="4648200"/>
          </a:xfrm>
        </p:spPr>
        <p:txBody>
          <a:bodyPr/>
          <a:lstStyle/>
          <a:p>
            <a:pPr>
              <a:spcAft>
                <a:spcPts val="1200"/>
              </a:spcAft>
            </a:pPr>
            <a:r>
              <a:rPr lang="es-ES" sz="2400" dirty="0" smtClean="0">
                <a:latin typeface="Candara" panose="020E0502030303020204" pitchFamily="34" charset="0"/>
              </a:rPr>
              <a:t>Las </a:t>
            </a:r>
            <a:r>
              <a:rPr lang="es-ES" sz="2400" dirty="0" smtClean="0">
                <a:latin typeface="Candara" panose="020E0502030303020204" pitchFamily="34" charset="0"/>
              </a:rPr>
              <a:t>obras de </a:t>
            </a:r>
            <a:r>
              <a:rPr lang="es-ES" sz="2400" dirty="0" err="1" smtClean="0">
                <a:latin typeface="Candara" panose="020E0502030303020204" pitchFamily="34" charset="0"/>
              </a:rPr>
              <a:t>Rahab</a:t>
            </a:r>
            <a:r>
              <a:rPr lang="es-ES" sz="2400" dirty="0" smtClean="0">
                <a:latin typeface="Candara" panose="020E0502030303020204" pitchFamily="34" charset="0"/>
              </a:rPr>
              <a:t> probaron su fe y Dios la declaró justa. “</a:t>
            </a:r>
            <a:r>
              <a:rPr lang="es-ES" sz="2400" i="1" dirty="0" smtClean="0">
                <a:latin typeface="Candara" panose="020E0502030303020204" pitchFamily="34" charset="0"/>
              </a:rPr>
              <a:t>Asimismo también </a:t>
            </a:r>
            <a:r>
              <a:rPr lang="es-ES" sz="2400" i="1" dirty="0" err="1" smtClean="0">
                <a:latin typeface="Candara" panose="020E0502030303020204" pitchFamily="34" charset="0"/>
              </a:rPr>
              <a:t>Rahab</a:t>
            </a:r>
            <a:r>
              <a:rPr lang="es-ES" sz="2400" i="1" dirty="0" smtClean="0">
                <a:latin typeface="Candara" panose="020E0502030303020204" pitchFamily="34" charset="0"/>
              </a:rPr>
              <a:t> la ramera, ¿no fue justificada por obras, cuando recibió a los mensajeros y los envió por otro camino?</a:t>
            </a:r>
            <a:r>
              <a:rPr lang="es-ES" sz="2400" dirty="0" smtClean="0">
                <a:latin typeface="Candara" panose="020E0502030303020204" pitchFamily="34" charset="0"/>
              </a:rPr>
              <a:t>” </a:t>
            </a:r>
            <a:r>
              <a:rPr lang="es-ES" sz="2400" dirty="0" smtClean="0">
                <a:solidFill>
                  <a:srgbClr val="FF0000"/>
                </a:solidFill>
                <a:latin typeface="Candara" panose="020E0502030303020204" pitchFamily="34" charset="0"/>
              </a:rPr>
              <a:t>(Santiago 2.25)</a:t>
            </a:r>
            <a:endParaRPr lang="es-ES" sz="2400" dirty="0" smtClean="0">
              <a:latin typeface="Candara" panose="020E0502030303020204" pitchFamily="34" charset="0"/>
            </a:endParaRPr>
          </a:p>
          <a:p>
            <a:pPr>
              <a:spcAft>
                <a:spcPts val="1200"/>
              </a:spcAft>
            </a:pPr>
            <a:r>
              <a:rPr lang="es-ES" sz="2400" dirty="0" err="1" smtClean="0">
                <a:latin typeface="Candara" panose="020E0502030303020204" pitchFamily="34" charset="0"/>
              </a:rPr>
              <a:t>Rahab</a:t>
            </a:r>
            <a:r>
              <a:rPr lang="es-ES" sz="2400" dirty="0" smtClean="0">
                <a:latin typeface="Candara" panose="020E0502030303020204" pitchFamily="34" charset="0"/>
              </a:rPr>
              <a:t> </a:t>
            </a:r>
            <a:r>
              <a:rPr lang="es-ES" sz="2400" dirty="0" smtClean="0">
                <a:latin typeface="Candara" panose="020E0502030303020204" pitchFamily="34" charset="0"/>
              </a:rPr>
              <a:t>aparece en la genealogía de Jesucristo. </a:t>
            </a:r>
            <a:r>
              <a:rPr lang="en-US" sz="2400" dirty="0" smtClean="0">
                <a:latin typeface="Candara" panose="020E0502030303020204" pitchFamily="34" charset="0"/>
              </a:rPr>
              <a:t>“</a:t>
            </a:r>
            <a:r>
              <a:rPr lang="en-US" sz="2400" i="1" dirty="0" err="1" smtClean="0">
                <a:latin typeface="Candara" panose="020E0502030303020204" pitchFamily="34" charset="0"/>
              </a:rPr>
              <a:t>Salmón</a:t>
            </a:r>
            <a:r>
              <a:rPr lang="en-US" sz="2400" i="1" dirty="0" smtClean="0">
                <a:latin typeface="Candara" panose="020E0502030303020204" pitchFamily="34" charset="0"/>
              </a:rPr>
              <a:t> </a:t>
            </a:r>
            <a:r>
              <a:rPr lang="en-US" sz="2400" i="1" dirty="0" err="1" smtClean="0">
                <a:latin typeface="Candara" panose="020E0502030303020204" pitchFamily="34" charset="0"/>
              </a:rPr>
              <a:t>engendró</a:t>
            </a:r>
            <a:r>
              <a:rPr lang="en-US" sz="2400" i="1" dirty="0" smtClean="0">
                <a:latin typeface="Candara" panose="020E0502030303020204" pitchFamily="34" charset="0"/>
              </a:rPr>
              <a:t> de </a:t>
            </a:r>
            <a:r>
              <a:rPr lang="en-US" sz="2400" i="1" dirty="0" err="1" smtClean="0">
                <a:latin typeface="Candara" panose="020E0502030303020204" pitchFamily="34" charset="0"/>
              </a:rPr>
              <a:t>Rahab</a:t>
            </a:r>
            <a:r>
              <a:rPr lang="en-US" sz="2400" i="1" dirty="0" smtClean="0">
                <a:latin typeface="Candara" panose="020E0502030303020204" pitchFamily="34" charset="0"/>
              </a:rPr>
              <a:t> a Booz, Booz </a:t>
            </a:r>
            <a:r>
              <a:rPr lang="en-US" sz="2400" i="1" dirty="0" err="1" smtClean="0">
                <a:latin typeface="Candara" panose="020E0502030303020204" pitchFamily="34" charset="0"/>
              </a:rPr>
              <a:t>engendró</a:t>
            </a:r>
            <a:r>
              <a:rPr lang="en-US" sz="2400" i="1" dirty="0" smtClean="0">
                <a:latin typeface="Candara" panose="020E0502030303020204" pitchFamily="34" charset="0"/>
              </a:rPr>
              <a:t> de Rut a </a:t>
            </a:r>
            <a:r>
              <a:rPr lang="en-US" sz="2400" i="1" dirty="0" err="1" smtClean="0">
                <a:latin typeface="Candara" panose="020E0502030303020204" pitchFamily="34" charset="0"/>
              </a:rPr>
              <a:t>Obed</a:t>
            </a:r>
            <a:r>
              <a:rPr lang="en-US" sz="2400" i="1" dirty="0" smtClean="0">
                <a:latin typeface="Candara" panose="020E0502030303020204" pitchFamily="34" charset="0"/>
              </a:rPr>
              <a:t>, y </a:t>
            </a:r>
            <a:r>
              <a:rPr lang="en-US" sz="2400" i="1" dirty="0" err="1" smtClean="0">
                <a:latin typeface="Candara" panose="020E0502030303020204" pitchFamily="34" charset="0"/>
              </a:rPr>
              <a:t>Obed</a:t>
            </a:r>
            <a:r>
              <a:rPr lang="en-US" sz="2400" i="1" dirty="0" smtClean="0">
                <a:latin typeface="Candara" panose="020E0502030303020204" pitchFamily="34" charset="0"/>
              </a:rPr>
              <a:t> a </a:t>
            </a:r>
            <a:r>
              <a:rPr lang="en-US" sz="2400" i="1" dirty="0" err="1" smtClean="0">
                <a:latin typeface="Candara" panose="020E0502030303020204" pitchFamily="34" charset="0"/>
              </a:rPr>
              <a:t>Isaí</a:t>
            </a:r>
            <a:r>
              <a:rPr lang="en-US" sz="2400" i="1" dirty="0" smtClean="0">
                <a:latin typeface="Candara" panose="020E0502030303020204" pitchFamily="34" charset="0"/>
              </a:rPr>
              <a:t>.</a:t>
            </a:r>
            <a:r>
              <a:rPr lang="en-US" sz="2400" dirty="0" smtClean="0">
                <a:latin typeface="Candara" panose="020E0502030303020204" pitchFamily="34" charset="0"/>
              </a:rPr>
              <a:t>” </a:t>
            </a:r>
            <a:r>
              <a:rPr lang="en-US" sz="2400" dirty="0" smtClean="0">
                <a:solidFill>
                  <a:srgbClr val="FF0000"/>
                </a:solidFill>
                <a:latin typeface="Candara" panose="020E0502030303020204" pitchFamily="34" charset="0"/>
              </a:rPr>
              <a:t>(Mateo 1.5) </a:t>
            </a:r>
          </a:p>
          <a:p>
            <a:pPr>
              <a:spcAft>
                <a:spcPts val="1200"/>
              </a:spcAft>
            </a:pPr>
            <a:r>
              <a:rPr lang="en-US" sz="2400" dirty="0" err="1" smtClean="0">
                <a:latin typeface="Candara" panose="020E0502030303020204" pitchFamily="34" charset="0"/>
              </a:rPr>
              <a:t>Rahab</a:t>
            </a:r>
            <a:r>
              <a:rPr lang="en-US" sz="2400" dirty="0" smtClean="0">
                <a:latin typeface="Candara" panose="020E0502030303020204" pitchFamily="34" charset="0"/>
              </a:rPr>
              <a:t> </a:t>
            </a:r>
            <a:r>
              <a:rPr lang="en-US" sz="2400" dirty="0" err="1" smtClean="0">
                <a:latin typeface="Candara" panose="020E0502030303020204" pitchFamily="34" charset="0"/>
              </a:rPr>
              <a:t>también</a:t>
            </a:r>
            <a:r>
              <a:rPr lang="en-US" sz="2400" dirty="0" smtClean="0">
                <a:latin typeface="Candara" panose="020E0502030303020204" pitchFamily="34" charset="0"/>
              </a:rPr>
              <a:t> </a:t>
            </a:r>
            <a:r>
              <a:rPr lang="en-US" sz="2400" dirty="0" err="1" smtClean="0">
                <a:latin typeface="Candara" panose="020E0502030303020204" pitchFamily="34" charset="0"/>
              </a:rPr>
              <a:t>es</a:t>
            </a:r>
            <a:r>
              <a:rPr lang="en-US" sz="2400" dirty="0" smtClean="0">
                <a:latin typeface="Candara" panose="020E0502030303020204" pitchFamily="34" charset="0"/>
              </a:rPr>
              <a:t> </a:t>
            </a:r>
            <a:r>
              <a:rPr lang="en-US" sz="2400" dirty="0" err="1" smtClean="0">
                <a:latin typeface="Candara" panose="020E0502030303020204" pitchFamily="34" charset="0"/>
              </a:rPr>
              <a:t>mencionada</a:t>
            </a:r>
            <a:r>
              <a:rPr lang="en-US" sz="2400" dirty="0" smtClean="0">
                <a:latin typeface="Candara" panose="020E0502030303020204" pitchFamily="34" charset="0"/>
              </a:rPr>
              <a:t> en </a:t>
            </a:r>
            <a:r>
              <a:rPr lang="en-US" sz="2400" dirty="0" err="1" smtClean="0">
                <a:latin typeface="Candara" panose="020E0502030303020204" pitchFamily="34" charset="0"/>
              </a:rPr>
              <a:t>Hebreos</a:t>
            </a:r>
            <a:r>
              <a:rPr lang="en-US" sz="2400" dirty="0" smtClean="0">
                <a:latin typeface="Candara" panose="020E0502030303020204" pitchFamily="34" charset="0"/>
              </a:rPr>
              <a:t> 11. </a:t>
            </a:r>
            <a:r>
              <a:rPr lang="es-ES" sz="2400" dirty="0" smtClean="0">
                <a:latin typeface="Candara" panose="020E0502030303020204" pitchFamily="34" charset="0"/>
              </a:rPr>
              <a:t>“</a:t>
            </a:r>
            <a:r>
              <a:rPr lang="es-ES" sz="2400" i="1" dirty="0" smtClean="0">
                <a:latin typeface="Candara" panose="020E0502030303020204" pitchFamily="34" charset="0"/>
              </a:rPr>
              <a:t>Por la fe </a:t>
            </a:r>
            <a:r>
              <a:rPr lang="es-ES" sz="2400" i="1" dirty="0" err="1" smtClean="0">
                <a:latin typeface="Candara" panose="020E0502030303020204" pitchFamily="34" charset="0"/>
              </a:rPr>
              <a:t>Rahab</a:t>
            </a:r>
            <a:r>
              <a:rPr lang="es-ES" sz="2400" i="1" dirty="0" smtClean="0">
                <a:latin typeface="Candara" panose="020E0502030303020204" pitchFamily="34" charset="0"/>
              </a:rPr>
              <a:t> la ramera no pereció juntamente con los desobedientes, habiendo recibido a los espías en paz.</a:t>
            </a:r>
            <a:r>
              <a:rPr lang="es-ES" sz="2400" dirty="0" smtClean="0">
                <a:latin typeface="Candara" panose="020E0502030303020204" pitchFamily="34" charset="0"/>
              </a:rPr>
              <a:t>” </a:t>
            </a:r>
            <a:r>
              <a:rPr lang="es-ES" sz="2400" dirty="0" smtClean="0">
                <a:solidFill>
                  <a:srgbClr val="FF0000"/>
                </a:solidFill>
                <a:latin typeface="Candara" panose="020E0502030303020204" pitchFamily="34" charset="0"/>
              </a:rPr>
              <a:t>(Hebreos 11.31) </a:t>
            </a:r>
          </a:p>
          <a:p>
            <a:pPr>
              <a:spcAft>
                <a:spcPts val="1200"/>
              </a:spcAft>
            </a:pPr>
            <a:endParaRPr lang="es-ES" sz="2400" dirty="0" smtClean="0">
              <a:latin typeface="Candara" panose="020E0502030303020204" pitchFamily="34" charset="0"/>
            </a:endParaRPr>
          </a:p>
          <a:p>
            <a:pPr>
              <a:spcAft>
                <a:spcPts val="1200"/>
              </a:spcAft>
            </a:pPr>
            <a:endParaRPr lang="en-US" sz="2400" dirty="0" smtClean="0">
              <a:latin typeface="Candara" panose="020E0502030303020204" pitchFamily="34" charset="0"/>
            </a:endParaRPr>
          </a:p>
          <a:p>
            <a:pPr>
              <a:spcAft>
                <a:spcPts val="1200"/>
              </a:spcAft>
            </a:pPr>
            <a:endParaRPr lang="es-ES" sz="2400" dirty="0" smtClean="0">
              <a:latin typeface="Candara" panose="020E0502030303020204" pitchFamily="34" charset="0"/>
            </a:endParaRPr>
          </a:p>
          <a:p>
            <a:pPr marL="0" indent="0"/>
            <a:endParaRPr lang="es-ES" sz="2600" dirty="0" smtClean="0">
              <a:solidFill>
                <a:srgbClr val="FF0000"/>
              </a:solidFill>
              <a:latin typeface="Candara" panose="020E0502030303020204" pitchFamily="34" charset="0"/>
            </a:endParaRPr>
          </a:p>
          <a:p>
            <a:pPr marL="0" indent="0">
              <a:buNone/>
            </a:pPr>
            <a:endParaRPr lang="es-ES" sz="2600" dirty="0" smtClean="0">
              <a:solidFill>
                <a:srgbClr val="FF0000"/>
              </a:solidFill>
              <a:latin typeface="Candara" panose="020E0502030303020204" pitchFamily="34" charset="0"/>
            </a:endParaRPr>
          </a:p>
          <a:p>
            <a:pPr marL="0" indent="0"/>
            <a:r>
              <a:rPr lang="es-ES" dirty="0" smtClean="0">
                <a:latin typeface="Candara" panose="020E0502030303020204" pitchFamily="34" charset="0"/>
              </a:rPr>
              <a:t> </a:t>
            </a:r>
            <a:endParaRPr lang="es-ES" sz="2600" dirty="0" smtClean="0">
              <a:solidFill>
                <a:srgbClr val="FF0000"/>
              </a:solidFill>
              <a:latin typeface="Candara" panose="020E0502030303020204" pitchFamily="34" charset="0"/>
            </a:endParaRPr>
          </a:p>
          <a:p>
            <a:pPr marL="0" indent="0"/>
            <a:endParaRPr lang="es-ES" sz="2600" dirty="0" smtClean="0">
              <a:solidFill>
                <a:srgbClr val="FF0000"/>
              </a:solidFill>
              <a:latin typeface="Candara" panose="020E0502030303020204" pitchFamily="34" charset="0"/>
            </a:endParaRPr>
          </a:p>
          <a:p>
            <a:pPr marL="0" indent="0"/>
            <a:endParaRPr lang="es-ES" sz="2600" dirty="0" smtClean="0">
              <a:solidFill>
                <a:srgbClr val="FF0000"/>
              </a:solidFill>
              <a:latin typeface="Candara" panose="020E0502030303020204" pitchFamily="34" charset="0"/>
            </a:endParaRPr>
          </a:p>
          <a:p>
            <a:pPr>
              <a:buNone/>
            </a:pPr>
            <a:endParaRPr lang="es-ES" dirty="0">
              <a:latin typeface="Candara" panose="020E0502030303020204" pitchFamily="34" charset="0"/>
            </a:endParaRPr>
          </a:p>
        </p:txBody>
      </p:sp>
      <p:sp>
        <p:nvSpPr>
          <p:cNvPr id="9" name="Rectangle 2"/>
          <p:cNvSpPr>
            <a:spLocks noGrp="1" noChangeArrowheads="1"/>
          </p:cNvSpPr>
          <p:nvPr>
            <p:ph type="title"/>
          </p:nvPr>
        </p:nvSpPr>
        <p:spPr>
          <a:xfrm>
            <a:off x="1150939" y="609600"/>
            <a:ext cx="7793037" cy="762000"/>
          </a:xfrm>
        </p:spPr>
        <p:txBody>
          <a:bodyPr/>
          <a:lstStyle/>
          <a:p>
            <a:pPr marL="742950" indent="-742950">
              <a:spcAft>
                <a:spcPts val="600"/>
              </a:spcAft>
            </a:pPr>
            <a:r>
              <a:rPr lang="es-PR" sz="3400" dirty="0" smtClean="0">
                <a:latin typeface="Candara" panose="020E0502030303020204" pitchFamily="34" charset="0"/>
              </a:rPr>
              <a:t>Otros datos sobre Rahab</a:t>
            </a:r>
            <a:endParaRPr lang="es-PR" sz="3400" dirty="0" smtClean="0">
              <a:solidFill>
                <a:srgbClr val="FF0000"/>
              </a:solidFill>
              <a:latin typeface="Candara" panose="020E0502030303020204" pitchFamily="34" charset="0"/>
            </a:endParaRPr>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133600"/>
            <a:ext cx="8229600" cy="4572000"/>
          </a:xfrm>
        </p:spPr>
        <p:txBody>
          <a:bodyPr/>
          <a:lstStyle/>
          <a:p>
            <a:pPr lvl="0">
              <a:spcAft>
                <a:spcPts val="1200"/>
              </a:spcAft>
              <a:buNone/>
              <a:defRPr/>
            </a:pPr>
            <a:r>
              <a:rPr lang="es-ES" sz="2800" dirty="0" smtClean="0">
                <a:latin typeface="Candara" panose="020E0502030303020204" pitchFamily="34" charset="0"/>
              </a:rPr>
              <a:t> </a:t>
            </a:r>
            <a:r>
              <a:rPr lang="es-ES" sz="2600" dirty="0" smtClean="0">
                <a:latin typeface="Candara" panose="020E0502030303020204" pitchFamily="34" charset="0"/>
              </a:rPr>
              <a:t>	</a:t>
            </a:r>
            <a:r>
              <a:rPr lang="es-ES" sz="2800" dirty="0" smtClean="0">
                <a:latin typeface="Candara" panose="020E0502030303020204" pitchFamily="34" charset="0"/>
              </a:rPr>
              <a:t>1. ¿Qué cualidades tenía </a:t>
            </a:r>
            <a:r>
              <a:rPr lang="es-ES" sz="2800" dirty="0" err="1" smtClean="0">
                <a:latin typeface="Candara" panose="020E0502030303020204" pitchFamily="34" charset="0"/>
              </a:rPr>
              <a:t>Rahab</a:t>
            </a:r>
            <a:r>
              <a:rPr lang="es-ES" sz="2800" dirty="0" smtClean="0">
                <a:latin typeface="Candara" panose="020E0502030303020204" pitchFamily="34" charset="0"/>
              </a:rPr>
              <a:t>? ¿Cómo la describiríamos? </a:t>
            </a:r>
          </a:p>
          <a:p>
            <a:pPr lvl="0">
              <a:spcAft>
                <a:spcPts val="1200"/>
              </a:spcAft>
              <a:buNone/>
              <a:defRPr/>
            </a:pPr>
            <a:r>
              <a:rPr lang="es-ES" sz="2800" dirty="0" smtClean="0">
                <a:latin typeface="Candara" panose="020E0502030303020204" pitchFamily="34" charset="0"/>
              </a:rPr>
              <a:t>	2. ¿Qué virtudes de la vida de </a:t>
            </a:r>
            <a:r>
              <a:rPr lang="es-ES" sz="2800" dirty="0" err="1" smtClean="0">
                <a:latin typeface="Candara" panose="020E0502030303020204" pitchFamily="34" charset="0"/>
              </a:rPr>
              <a:t>Rahab</a:t>
            </a:r>
            <a:r>
              <a:rPr lang="es-ES" sz="2800" dirty="0" smtClean="0">
                <a:latin typeface="Candara" panose="020E0502030303020204" pitchFamily="34" charset="0"/>
              </a:rPr>
              <a:t> desearía usted tener en su vida?</a:t>
            </a:r>
          </a:p>
          <a:p>
            <a:pPr lvl="0">
              <a:spcAft>
                <a:spcPts val="1200"/>
              </a:spcAft>
              <a:buNone/>
              <a:defRPr/>
            </a:pPr>
            <a:r>
              <a:rPr lang="es-ES" sz="2800" dirty="0" smtClean="0">
                <a:latin typeface="Candara" panose="020E0502030303020204" pitchFamily="34" charset="0"/>
              </a:rPr>
              <a:t>	3. ¿Cómo cambiaron la vida y las circunstancias de </a:t>
            </a:r>
            <a:r>
              <a:rPr lang="es-ES" sz="2800" dirty="0" err="1" smtClean="0">
                <a:latin typeface="Candara" panose="020E0502030303020204" pitchFamily="34" charset="0"/>
              </a:rPr>
              <a:t>Rahab</a:t>
            </a:r>
            <a:r>
              <a:rPr lang="es-ES" sz="2800" dirty="0" smtClean="0">
                <a:latin typeface="Candara" panose="020E0502030303020204" pitchFamily="34" charset="0"/>
              </a:rPr>
              <a:t>?</a:t>
            </a:r>
          </a:p>
          <a:p>
            <a:pPr lvl="0">
              <a:spcAft>
                <a:spcPts val="1200"/>
              </a:spcAft>
              <a:buNone/>
              <a:defRPr/>
            </a:pPr>
            <a:r>
              <a:rPr lang="es-ES" sz="2800" dirty="0" smtClean="0">
                <a:latin typeface="Candara" panose="020E0502030303020204" pitchFamily="34" charset="0"/>
              </a:rPr>
              <a:t>    4. ¿De qué modo ha cambiado Dios su vida desde que aceptó a Jesucristo como su Salvador? </a:t>
            </a:r>
          </a:p>
          <a:p>
            <a:endParaRPr lang="es-ES" sz="2800" dirty="0" smtClean="0">
              <a:solidFill>
                <a:srgbClr val="FF0000"/>
              </a:solidFill>
              <a:latin typeface="Candara" panose="020E0502030303020204" pitchFamily="34" charset="0"/>
            </a:endParaRPr>
          </a:p>
          <a:p>
            <a:pPr>
              <a:buNone/>
            </a:pPr>
            <a:endParaRPr lang="es-ES" dirty="0">
              <a:latin typeface="Candara" panose="020E0502030303020204" pitchFamily="34" charset="0"/>
            </a:endParaRPr>
          </a:p>
        </p:txBody>
      </p:sp>
      <p:sp>
        <p:nvSpPr>
          <p:cNvPr id="9" name="Rectangle 2"/>
          <p:cNvSpPr>
            <a:spLocks noGrp="1" noChangeArrowheads="1"/>
          </p:cNvSpPr>
          <p:nvPr>
            <p:ph type="title"/>
          </p:nvPr>
        </p:nvSpPr>
        <p:spPr>
          <a:xfrm>
            <a:off x="1150939" y="380999"/>
            <a:ext cx="7793037" cy="838201"/>
          </a:xfrm>
        </p:spPr>
        <p:txBody>
          <a:bodyPr/>
          <a:lstStyle/>
          <a:p>
            <a:pPr marL="742950" indent="-742950">
              <a:spcAft>
                <a:spcPts val="600"/>
              </a:spcAft>
            </a:pPr>
            <a:r>
              <a:rPr lang="es-ES" sz="4000" b="1" dirty="0" smtClean="0">
                <a:latin typeface="Candara" panose="020E0502030303020204" pitchFamily="34" charset="0"/>
              </a:rPr>
              <a:t>Preguntas de repaso</a:t>
            </a:r>
            <a:endParaRPr lang="es-PR" sz="3600" dirty="0" smtClean="0">
              <a:solidFill>
                <a:srgbClr val="FF0000"/>
              </a:solidFill>
              <a:latin typeface="Candara" panose="020E0502030303020204" pitchFamily="34" charset="0"/>
            </a:endParaRPr>
          </a:p>
        </p:txBody>
      </p:sp>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27</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dirty="0" smtClean="0">
                <a:latin typeface="Candara" panose="020E0502030303020204" pitchFamily="34" charset="0"/>
              </a:rPr>
              <a:t>Bibliografía</a:t>
            </a:r>
          </a:p>
        </p:txBody>
      </p:sp>
      <p:sp>
        <p:nvSpPr>
          <p:cNvPr id="260099" name="Rectangle 3"/>
          <p:cNvSpPr>
            <a:spLocks noGrp="1" noChangeArrowheads="1"/>
          </p:cNvSpPr>
          <p:nvPr>
            <p:ph type="body" idx="4294967295"/>
          </p:nvPr>
        </p:nvSpPr>
        <p:spPr>
          <a:xfrm>
            <a:off x="304800" y="2286000"/>
            <a:ext cx="8534400" cy="4267200"/>
          </a:xfrm>
        </p:spPr>
        <p:txBody>
          <a:bodyPr/>
          <a:lstStyle/>
          <a:p>
            <a:pPr>
              <a:lnSpc>
                <a:spcPct val="80000"/>
              </a:lnSpc>
              <a:spcAft>
                <a:spcPts val="600"/>
              </a:spcAft>
              <a:buNone/>
            </a:pPr>
            <a:r>
              <a:rPr lang="es-ES" sz="2000" i="1" dirty="0" smtClean="0">
                <a:latin typeface="Candara" panose="020E0502030303020204" pitchFamily="34" charset="0"/>
              </a:rPr>
              <a:t>Reina Valera Revisada (1960)</a:t>
            </a:r>
            <a:r>
              <a:rPr lang="es-ES" sz="2000" dirty="0" smtClean="0">
                <a:latin typeface="Candara" panose="020E0502030303020204" pitchFamily="34" charset="0"/>
              </a:rPr>
              <a:t>. 1998. Miami: Sociedades Bı́blicas Unidas.</a:t>
            </a:r>
          </a:p>
          <a:p>
            <a:pPr>
              <a:lnSpc>
                <a:spcPct val="80000"/>
              </a:lnSpc>
              <a:spcAft>
                <a:spcPts val="600"/>
              </a:spcAft>
              <a:buNone/>
            </a:pPr>
            <a:r>
              <a:rPr lang="es-ES" sz="2000" dirty="0" err="1" smtClean="0">
                <a:latin typeface="Candara" panose="020E0502030303020204" pitchFamily="34" charset="0"/>
              </a:rPr>
              <a:t>Priddy</a:t>
            </a:r>
            <a:r>
              <a:rPr lang="es-ES" sz="2000" dirty="0" smtClean="0">
                <a:latin typeface="Candara" panose="020E0502030303020204" pitchFamily="34" charset="0"/>
              </a:rPr>
              <a:t>, Eunice. </a:t>
            </a:r>
            <a:r>
              <a:rPr lang="es-ES" sz="2000" i="1" dirty="0" smtClean="0">
                <a:latin typeface="Candara" panose="020E0502030303020204" pitchFamily="34" charset="0"/>
              </a:rPr>
              <a:t>Extraordinarias mujeres de la Biblia.</a:t>
            </a:r>
            <a:r>
              <a:rPr lang="es-ES" sz="2000" dirty="0" smtClean="0">
                <a:latin typeface="Candara" panose="020E0502030303020204" pitchFamily="34" charset="0"/>
              </a:rPr>
              <a:t> Grand Rapids, Michigan: Editorial Portavoz, 2001.</a:t>
            </a:r>
          </a:p>
          <a:p>
            <a:pPr>
              <a:lnSpc>
                <a:spcPct val="80000"/>
              </a:lnSpc>
              <a:spcAft>
                <a:spcPts val="600"/>
              </a:spcAft>
              <a:buNone/>
            </a:pPr>
            <a:r>
              <a:rPr lang="es-ES" sz="2000" dirty="0" err="1" smtClean="0">
                <a:latin typeface="Candara" panose="020E0502030303020204" pitchFamily="34" charset="0"/>
              </a:rPr>
              <a:t>Spangler</a:t>
            </a:r>
            <a:r>
              <a:rPr lang="es-ES" sz="2000" dirty="0" smtClean="0">
                <a:latin typeface="Candara" panose="020E0502030303020204" pitchFamily="34" charset="0"/>
              </a:rPr>
              <a:t>, Ann y </a:t>
            </a:r>
            <a:r>
              <a:rPr lang="es-ES" sz="2000" dirty="0" err="1" smtClean="0">
                <a:latin typeface="Candara" panose="020E0502030303020204" pitchFamily="34" charset="0"/>
              </a:rPr>
              <a:t>Syswerda</a:t>
            </a:r>
            <a:r>
              <a:rPr lang="es-ES" sz="2000" dirty="0" smtClean="0">
                <a:latin typeface="Candara" panose="020E0502030303020204" pitchFamily="34" charset="0"/>
              </a:rPr>
              <a:t>, Jean E. </a:t>
            </a:r>
            <a:r>
              <a:rPr lang="es-ES" sz="2000" i="1" dirty="0" smtClean="0">
                <a:latin typeface="Candara" panose="020E0502030303020204" pitchFamily="34" charset="0"/>
              </a:rPr>
              <a:t>Mujeres de la Biblia</a:t>
            </a:r>
            <a:r>
              <a:rPr lang="es-ES" sz="2000" dirty="0" smtClean="0">
                <a:latin typeface="Candara" panose="020E0502030303020204" pitchFamily="34" charset="0"/>
              </a:rPr>
              <a:t>. Miami, Florida: Editorial Vida, 2008.</a:t>
            </a:r>
          </a:p>
          <a:p>
            <a:pPr>
              <a:lnSpc>
                <a:spcPct val="80000"/>
              </a:lnSpc>
              <a:spcAft>
                <a:spcPts val="600"/>
              </a:spcAft>
              <a:buNone/>
            </a:pPr>
            <a:r>
              <a:rPr lang="es-ES" sz="2000" dirty="0" smtClean="0">
                <a:latin typeface="Candara" pitchFamily="34" charset="0"/>
                <a:hlinkClick r:id="rId3"/>
              </a:rPr>
              <a:t>http://www.dsmedia.org/resources/illustrations/sweet-publishing/</a:t>
            </a:r>
            <a:r>
              <a:rPr lang="es-ES" sz="2000" dirty="0" smtClean="0">
                <a:latin typeface="Candara" pitchFamily="34" charset="0"/>
              </a:rPr>
              <a:t>  (imágenes bíblicas).</a:t>
            </a:r>
            <a:endParaRPr lang="en-US" sz="2000" dirty="0" smtClean="0">
              <a:latin typeface="Candara" pitchFamily="34" charset="0"/>
            </a:endParaRPr>
          </a:p>
          <a:p>
            <a:pPr>
              <a:lnSpc>
                <a:spcPct val="80000"/>
              </a:lnSpc>
              <a:spcAft>
                <a:spcPts val="600"/>
              </a:spcAft>
              <a:buNone/>
            </a:pPr>
            <a:endParaRPr lang="en-US" sz="2000" dirty="0" smtClean="0">
              <a:latin typeface="Candara"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27</a:t>
            </a:fld>
            <a:endParaRPr lang="en-US" sz="1400">
              <a:solidFill>
                <a:srgbClr val="000000"/>
              </a:solidFill>
            </a:endParaRPr>
          </a:p>
        </p:txBody>
      </p:sp>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28</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762000" y="152400"/>
            <a:ext cx="7772400" cy="650896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latin typeface="Candara" panose="020E0502030303020204" pitchFamily="34" charset="0"/>
              </a:rPr>
              <a:t>Texto clave</a:t>
            </a:r>
            <a:endParaRPr lang="es-PR" dirty="0">
              <a:latin typeface="Candara" panose="020E0502030303020204" pitchFamily="34" charset="0"/>
            </a:endParaRPr>
          </a:p>
        </p:txBody>
      </p:sp>
      <p:sp>
        <p:nvSpPr>
          <p:cNvPr id="6" name="Content Placeholder 5"/>
          <p:cNvSpPr>
            <a:spLocks noGrp="1"/>
          </p:cNvSpPr>
          <p:nvPr>
            <p:ph idx="1"/>
          </p:nvPr>
        </p:nvSpPr>
        <p:spPr>
          <a:xfrm>
            <a:off x="341312" y="2133600"/>
            <a:ext cx="8345488" cy="4114800"/>
          </a:xfrm>
        </p:spPr>
        <p:txBody>
          <a:bodyPr/>
          <a:lstStyle/>
          <a:p>
            <a:pPr>
              <a:buNone/>
            </a:pPr>
            <a:r>
              <a:rPr lang="es-ES" sz="4800" i="1" dirty="0" smtClean="0">
                <a:latin typeface="Candara" panose="020E0502030303020204" pitchFamily="34" charset="0"/>
              </a:rPr>
              <a:t>	</a:t>
            </a:r>
            <a:r>
              <a:rPr lang="es-ES" sz="3600" i="1" dirty="0" smtClean="0">
                <a:latin typeface="Candara" panose="020E0502030303020204" pitchFamily="34" charset="0"/>
              </a:rPr>
              <a:t>“Mas </a:t>
            </a:r>
            <a:r>
              <a:rPr lang="es-ES" sz="3600" i="1" dirty="0" smtClean="0">
                <a:latin typeface="Candara" panose="020E0502030303020204" pitchFamily="34" charset="0"/>
              </a:rPr>
              <a:t>Josué salvó la vida a </a:t>
            </a:r>
            <a:r>
              <a:rPr lang="es-ES" sz="3600" i="1" dirty="0" err="1" smtClean="0">
                <a:latin typeface="Candara" panose="020E0502030303020204" pitchFamily="34" charset="0"/>
              </a:rPr>
              <a:t>Rahab</a:t>
            </a:r>
            <a:r>
              <a:rPr lang="es-ES" sz="3600" i="1" dirty="0" smtClean="0">
                <a:latin typeface="Candara" panose="020E0502030303020204" pitchFamily="34" charset="0"/>
              </a:rPr>
              <a:t> la ramera y a la casa de su padre y a todo lo que ella tenía; y habitó ella entre los israelitas hasta hoy, por cuanto escondió a los mensajeros que Josué había enviado a reconocer a Jericó." </a:t>
            </a:r>
            <a:r>
              <a:rPr lang="es-ES" sz="3600" i="1" dirty="0" smtClean="0">
                <a:solidFill>
                  <a:srgbClr val="FF0000"/>
                </a:solidFill>
                <a:latin typeface="Candara" panose="020E0502030303020204" pitchFamily="34" charset="0"/>
              </a:rPr>
              <a:t>(Josué 6.25)</a:t>
            </a:r>
            <a:endParaRPr lang="en-US" sz="4800" i="1" dirty="0">
              <a:solidFill>
                <a:srgbClr val="FF0000"/>
              </a:solidFill>
              <a:latin typeface="Candara" panose="020E0502030303020204" pitchFamily="34" charset="0"/>
            </a:endParaRPr>
          </a:p>
        </p:txBody>
      </p:sp>
      <p:sp>
        <p:nvSpPr>
          <p:cNvPr id="5" name="Slide Number Placeholder 4"/>
          <p:cNvSpPr>
            <a:spLocks noGrp="1"/>
          </p:cNvSpPr>
          <p:nvPr>
            <p:ph type="sldNum" sz="quarter" idx="12"/>
          </p:nvPr>
        </p:nvSpPr>
        <p:spPr/>
        <p:txBody>
          <a:bodyPr/>
          <a:lstStyle/>
          <a:p>
            <a:pPr>
              <a:defRPr/>
            </a:pPr>
            <a:fld id="{01426BC6-9C44-4822-8B07-F963A8030F45}" type="slidenum">
              <a:rPr lang="en-US" smtClean="0"/>
              <a:pPr>
                <a:defRPr/>
              </a:pPr>
              <a:t>3</a:t>
            </a:fld>
            <a:endParaRPr lang="en-US"/>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dirty="0" smtClean="0">
                <a:latin typeface="Candara" panose="020E0502030303020204" pitchFamily="34" charset="0"/>
              </a:rPr>
              <a:t>Bosquejo de Estudio</a:t>
            </a:r>
            <a:endParaRPr lang="es-PR" dirty="0">
              <a:latin typeface="Candara" panose="020E0502030303020204" pitchFamily="34" charset="0"/>
            </a:endParaRPr>
          </a:p>
        </p:txBody>
      </p:sp>
      <p:sp>
        <p:nvSpPr>
          <p:cNvPr id="317443" name="Rectangle 3"/>
          <p:cNvSpPr>
            <a:spLocks noGrp="1" noChangeArrowheads="1"/>
          </p:cNvSpPr>
          <p:nvPr>
            <p:ph type="body" idx="1"/>
          </p:nvPr>
        </p:nvSpPr>
        <p:spPr>
          <a:xfrm>
            <a:off x="304800" y="2209800"/>
            <a:ext cx="8305800" cy="4267200"/>
          </a:xfrm>
        </p:spPr>
        <p:txBody>
          <a:bodyPr>
            <a:noAutofit/>
          </a:bodyPr>
          <a:lstStyle/>
          <a:p>
            <a:pPr marL="514350" indent="-514350">
              <a:spcBef>
                <a:spcPts val="600"/>
              </a:spcBef>
              <a:spcAft>
                <a:spcPts val="0"/>
              </a:spcAft>
              <a:buSzPct val="80000"/>
              <a:buNone/>
            </a:pPr>
            <a:r>
              <a:rPr lang="es-PR" sz="3600" dirty="0" smtClean="0">
                <a:solidFill>
                  <a:srgbClr val="333399"/>
                </a:solidFill>
                <a:latin typeface="Candara" panose="020E0502030303020204" pitchFamily="34" charset="0"/>
              </a:rPr>
              <a:t>1. </a:t>
            </a:r>
            <a:r>
              <a:rPr lang="es-PR" sz="3600" dirty="0" smtClean="0">
                <a:latin typeface="Candara" panose="020E0502030303020204" pitchFamily="34" charset="0"/>
              </a:rPr>
              <a:t>Rahab esconde a los espías</a:t>
            </a:r>
          </a:p>
          <a:p>
            <a:pPr marL="514350" indent="-514350">
              <a:spcBef>
                <a:spcPts val="600"/>
              </a:spcBef>
              <a:spcAft>
                <a:spcPts val="0"/>
              </a:spcAft>
              <a:buSzPct val="80000"/>
              <a:buNone/>
            </a:pPr>
            <a:r>
              <a:rPr lang="es-PR" sz="3600" dirty="0" smtClean="0">
                <a:latin typeface="Candara" panose="020E0502030303020204" pitchFamily="34" charset="0"/>
              </a:rPr>
              <a:t>    </a:t>
            </a:r>
            <a:r>
              <a:rPr lang="es-PR" sz="3600" dirty="0" smtClean="0">
                <a:solidFill>
                  <a:srgbClr val="FF0000"/>
                </a:solidFill>
                <a:latin typeface="Candara" panose="020E0502030303020204" pitchFamily="34" charset="0"/>
              </a:rPr>
              <a:t>(Josué 2:1-7)</a:t>
            </a:r>
          </a:p>
          <a:p>
            <a:pPr marL="514350" indent="-514350">
              <a:spcBef>
                <a:spcPts val="600"/>
              </a:spcBef>
              <a:spcAft>
                <a:spcPts val="0"/>
              </a:spcAft>
              <a:buSzPct val="80000"/>
              <a:buNone/>
            </a:pPr>
            <a:r>
              <a:rPr lang="es-PR" sz="3600" dirty="0" smtClean="0">
                <a:solidFill>
                  <a:srgbClr val="333399"/>
                </a:solidFill>
                <a:latin typeface="Candara" panose="020E0502030303020204" pitchFamily="34" charset="0"/>
              </a:rPr>
              <a:t>2. </a:t>
            </a:r>
            <a:r>
              <a:rPr lang="es-PR" sz="3600" dirty="0" smtClean="0">
                <a:latin typeface="Candara" panose="020E0502030303020204" pitchFamily="34" charset="0"/>
              </a:rPr>
              <a:t>Pacto entre Rahab y los espías</a:t>
            </a:r>
          </a:p>
          <a:p>
            <a:pPr marL="514350" indent="-514350">
              <a:spcBef>
                <a:spcPts val="600"/>
              </a:spcBef>
              <a:spcAft>
                <a:spcPts val="0"/>
              </a:spcAft>
              <a:buSzPct val="80000"/>
              <a:buNone/>
            </a:pPr>
            <a:r>
              <a:rPr lang="es-PR" sz="3600" dirty="0" smtClean="0">
                <a:latin typeface="Candara" panose="020E0502030303020204" pitchFamily="34" charset="0"/>
              </a:rPr>
              <a:t>    </a:t>
            </a:r>
            <a:r>
              <a:rPr lang="es-PR" sz="3600" dirty="0" smtClean="0">
                <a:solidFill>
                  <a:srgbClr val="FF0000"/>
                </a:solidFill>
                <a:latin typeface="Candara" panose="020E0502030303020204" pitchFamily="34" charset="0"/>
              </a:rPr>
              <a:t>(Josué 2:8-21)</a:t>
            </a:r>
          </a:p>
          <a:p>
            <a:pPr marL="514350" indent="-514350">
              <a:spcBef>
                <a:spcPts val="600"/>
              </a:spcBef>
              <a:spcAft>
                <a:spcPts val="0"/>
              </a:spcAft>
              <a:buSzPct val="80000"/>
              <a:buNone/>
            </a:pPr>
            <a:r>
              <a:rPr lang="es-PR" sz="3600" dirty="0" smtClean="0">
                <a:solidFill>
                  <a:srgbClr val="333399"/>
                </a:solidFill>
                <a:latin typeface="Candara" panose="020E0502030303020204" pitchFamily="34" charset="0"/>
              </a:rPr>
              <a:t>3. </a:t>
            </a:r>
            <a:r>
              <a:rPr lang="es-PR" sz="3600" dirty="0" smtClean="0">
                <a:latin typeface="Candara" panose="020E0502030303020204" pitchFamily="34" charset="0"/>
              </a:rPr>
              <a:t>La salvación de Rahab y su familia</a:t>
            </a:r>
          </a:p>
          <a:p>
            <a:pPr marL="514350" indent="-514350">
              <a:spcBef>
                <a:spcPts val="600"/>
              </a:spcBef>
              <a:spcAft>
                <a:spcPts val="0"/>
              </a:spcAft>
              <a:buSzPct val="80000"/>
              <a:buNone/>
            </a:pPr>
            <a:r>
              <a:rPr lang="es-PR" sz="3600" b="1" dirty="0" smtClean="0">
                <a:latin typeface="Candara" panose="020E0502030303020204" pitchFamily="34" charset="0"/>
              </a:rPr>
              <a:t>    </a:t>
            </a:r>
            <a:r>
              <a:rPr lang="es-PR" sz="3600" dirty="0" smtClean="0">
                <a:solidFill>
                  <a:srgbClr val="FF0000"/>
                </a:solidFill>
                <a:latin typeface="Candara" panose="020E0502030303020204" pitchFamily="34" charset="0"/>
              </a:rPr>
              <a:t>(Josué 6:22-25)</a:t>
            </a:r>
            <a:endParaRPr lang="es-PR" sz="2800" dirty="0" smtClean="0">
              <a:solidFill>
                <a:srgbClr val="FF0000"/>
              </a:solidFill>
              <a:latin typeface="Candara" panose="020E0502030303020204" pitchFamily="34" charset="0"/>
            </a:endParaRPr>
          </a:p>
          <a:p>
            <a:pPr marL="514350" indent="-514350">
              <a:spcBef>
                <a:spcPts val="600"/>
              </a:spcBef>
              <a:spcAft>
                <a:spcPts val="0"/>
              </a:spcAft>
              <a:buSzPct val="80000"/>
              <a:buNone/>
            </a:pPr>
            <a:endParaRPr lang="es-PR" dirty="0" smtClean="0">
              <a:latin typeface="Candara" panose="020E0502030303020204"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dirty="0">
              <a:solidFill>
                <a:srgbClr val="000000"/>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317443">
                                            <p:txEl>
                                              <p:pRg st="3" end="3"/>
                                            </p:txEl>
                                          </p:spTgt>
                                        </p:tgtEl>
                                        <p:attrNameLst>
                                          <p:attrName>style.visibility</p:attrName>
                                        </p:attrNameLst>
                                      </p:cBhvr>
                                      <p:to>
                                        <p:strVal val="visible"/>
                                      </p:to>
                                    </p:set>
                                    <p:animEffect transition="in" filter="fade">
                                      <p:cBhvr>
                                        <p:cTn id="19" dur="2000"/>
                                        <p:tgtEl>
                                          <p:spTgt spid="317443">
                                            <p:txEl>
                                              <p:pRg st="3" end="3"/>
                                            </p:txEl>
                                          </p:spTgt>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317443">
                                            <p:txEl>
                                              <p:pRg st="4" end="4"/>
                                            </p:txEl>
                                          </p:spTgt>
                                        </p:tgtEl>
                                        <p:attrNameLst>
                                          <p:attrName>style.visibility</p:attrName>
                                        </p:attrNameLst>
                                      </p:cBhvr>
                                      <p:to>
                                        <p:strVal val="visible"/>
                                      </p:to>
                                    </p:set>
                                    <p:animEffect transition="in" filter="fade">
                                      <p:cBhvr>
                                        <p:cTn id="23" dur="2000"/>
                                        <p:tgtEl>
                                          <p:spTgt spid="317443">
                                            <p:txEl>
                                              <p:pRg st="4" end="4"/>
                                            </p:txEl>
                                          </p:spTgt>
                                        </p:tgtEl>
                                      </p:cBhvr>
                                    </p:animEffect>
                                  </p:childTnLst>
                                </p:cTn>
                              </p:par>
                            </p:childTnLst>
                          </p:cTn>
                        </p:par>
                        <p:par>
                          <p:cTn id="24" fill="hold">
                            <p:stCondLst>
                              <p:cond delay="10000"/>
                            </p:stCondLst>
                            <p:childTnLst>
                              <p:par>
                                <p:cTn id="25" presetID="10" presetClass="entr" presetSubtype="0" fill="hold" nodeType="afterEffect">
                                  <p:stCondLst>
                                    <p:cond delay="0"/>
                                  </p:stCondLst>
                                  <p:childTnLst>
                                    <p:set>
                                      <p:cBhvr>
                                        <p:cTn id="26" dur="1" fill="hold">
                                          <p:stCondLst>
                                            <p:cond delay="0"/>
                                          </p:stCondLst>
                                        </p:cTn>
                                        <p:tgtEl>
                                          <p:spTgt spid="317443">
                                            <p:txEl>
                                              <p:pRg st="5" end="5"/>
                                            </p:txEl>
                                          </p:spTgt>
                                        </p:tgtEl>
                                        <p:attrNameLst>
                                          <p:attrName>style.visibility</p:attrName>
                                        </p:attrNameLst>
                                      </p:cBhvr>
                                      <p:to>
                                        <p:strVal val="visible"/>
                                      </p:to>
                                    </p:set>
                                    <p:animEffect transition="in" filter="fade">
                                      <p:cBhvr>
                                        <p:cTn id="27" dur="2000"/>
                                        <p:tgtEl>
                                          <p:spTgt spid="3174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838200" y="381000"/>
            <a:ext cx="8305800" cy="1143000"/>
          </a:xfrm>
        </p:spPr>
        <p:txBody>
          <a:bodyPr/>
          <a:lstStyle/>
          <a:p>
            <a:pPr marL="693738" indent="-693738">
              <a:spcBef>
                <a:spcPts val="600"/>
              </a:spcBef>
              <a:spcAft>
                <a:spcPts val="0"/>
              </a:spcAft>
            </a:pPr>
            <a:r>
              <a:rPr lang="es-PR" sz="3600" dirty="0" smtClean="0">
                <a:latin typeface="Candara" panose="020E0502030303020204" pitchFamily="34" charset="0"/>
              </a:rPr>
              <a:t>1. Rahab esconde a los espías</a:t>
            </a:r>
            <a:br>
              <a:rPr lang="es-PR" sz="3600" dirty="0" smtClean="0">
                <a:latin typeface="Candara" panose="020E0502030303020204" pitchFamily="34" charset="0"/>
              </a:rPr>
            </a:br>
            <a:r>
              <a:rPr lang="es-PR" sz="3600" dirty="0" smtClean="0">
                <a:solidFill>
                  <a:srgbClr val="FF0000"/>
                </a:solidFill>
                <a:latin typeface="Candara" panose="020E0502030303020204" pitchFamily="34" charset="0"/>
              </a:rPr>
              <a:t>(Josué 2:1-7)</a:t>
            </a:r>
          </a:p>
        </p:txBody>
      </p:sp>
      <p:pic>
        <p:nvPicPr>
          <p:cNvPr id="1026" name="Picture 2"/>
          <p:cNvPicPr>
            <a:picLocks noGrp="1" noChangeAspect="1" noChangeArrowheads="1"/>
          </p:cNvPicPr>
          <p:nvPr>
            <p:ph idx="1"/>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2340" t="2820" r="2153" b="21560"/>
          <a:stretch/>
        </p:blipFill>
        <p:spPr bwMode="auto">
          <a:xfrm>
            <a:off x="0" y="1671637"/>
            <a:ext cx="9144000" cy="5186363"/>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152400" y="2057400"/>
            <a:ext cx="8686800" cy="4648200"/>
          </a:xfrm>
        </p:spPr>
        <p:txBody>
          <a:bodyPr/>
          <a:lstStyle/>
          <a:p>
            <a:r>
              <a:rPr lang="es-ES" sz="3000" dirty="0" smtClean="0">
                <a:latin typeface="Candara" panose="020E0502030303020204" pitchFamily="34" charset="0"/>
              </a:rPr>
              <a:t>“</a:t>
            </a:r>
            <a:r>
              <a:rPr lang="es-ES" sz="3000" i="1" dirty="0" smtClean="0">
                <a:latin typeface="Candara" panose="020E0502030303020204" pitchFamily="34" charset="0"/>
              </a:rPr>
              <a:t>Josué hijo de </a:t>
            </a:r>
            <a:r>
              <a:rPr lang="es-ES" sz="3000" i="1" dirty="0" err="1" smtClean="0">
                <a:latin typeface="Candara" panose="020E0502030303020204" pitchFamily="34" charset="0"/>
              </a:rPr>
              <a:t>Nun</a:t>
            </a:r>
            <a:r>
              <a:rPr lang="es-ES" sz="3000" i="1" dirty="0" smtClean="0">
                <a:latin typeface="Candara" panose="020E0502030303020204" pitchFamily="34" charset="0"/>
              </a:rPr>
              <a:t> envió desde </a:t>
            </a:r>
            <a:r>
              <a:rPr lang="es-ES" sz="3000" i="1" dirty="0" err="1" smtClean="0">
                <a:latin typeface="Candara" panose="020E0502030303020204" pitchFamily="34" charset="0"/>
              </a:rPr>
              <a:t>Sitim</a:t>
            </a:r>
            <a:r>
              <a:rPr lang="es-ES" sz="3000" i="1" dirty="0" smtClean="0">
                <a:latin typeface="Candara" panose="020E0502030303020204" pitchFamily="34" charset="0"/>
              </a:rPr>
              <a:t> dos espías secretamente, diciéndoles: Andad, reconoced la tierra, y a Jericó. Y ellos fueron, y entraron en casa de una ramera que se llamaba </a:t>
            </a:r>
            <a:r>
              <a:rPr lang="es-ES" sz="3000" i="1" dirty="0" err="1" smtClean="0">
                <a:latin typeface="Candara" panose="020E0502030303020204" pitchFamily="34" charset="0"/>
              </a:rPr>
              <a:t>Rahab</a:t>
            </a:r>
            <a:r>
              <a:rPr lang="es-ES" sz="3000" i="1" dirty="0" smtClean="0">
                <a:latin typeface="Candara" panose="020E0502030303020204" pitchFamily="34" charset="0"/>
              </a:rPr>
              <a:t>, y posaron allí. Y fue dado aviso al rey de Jericó, diciendo: He aquí que hombres de los hijos de Israel han venido aquí esta noche para espiar la tierra. Entonces el rey de Jericó envió a decir a </a:t>
            </a:r>
            <a:r>
              <a:rPr lang="es-ES" sz="3000" i="1" dirty="0" err="1" smtClean="0">
                <a:latin typeface="Candara" panose="020E0502030303020204" pitchFamily="34" charset="0"/>
              </a:rPr>
              <a:t>Rahab</a:t>
            </a:r>
            <a:r>
              <a:rPr lang="es-ES" sz="3000" i="1" dirty="0" smtClean="0">
                <a:latin typeface="Candara" panose="020E0502030303020204" pitchFamily="34" charset="0"/>
              </a:rPr>
              <a:t>: Saca a los hombres que han venido a ti, y han entrado a tu casa; porque han venido para espiar toda la </a:t>
            </a:r>
            <a:r>
              <a:rPr lang="es-ES" sz="3000" i="1" dirty="0" smtClean="0">
                <a:latin typeface="Candara" panose="020E0502030303020204" pitchFamily="34" charset="0"/>
              </a:rPr>
              <a:t>tierra…” </a:t>
            </a:r>
            <a:endParaRPr lang="es-ES" sz="3000" dirty="0">
              <a:latin typeface="Candara" panose="020E0502030303020204" pitchFamily="34" charset="0"/>
            </a:endParaRPr>
          </a:p>
        </p:txBody>
      </p:sp>
      <p:sp>
        <p:nvSpPr>
          <p:cNvPr id="10" name="Rectangle 2"/>
          <p:cNvSpPr>
            <a:spLocks noGrp="1" noChangeArrowheads="1"/>
          </p:cNvSpPr>
          <p:nvPr>
            <p:ph type="title"/>
          </p:nvPr>
        </p:nvSpPr>
        <p:spPr>
          <a:xfrm>
            <a:off x="838200" y="381000"/>
            <a:ext cx="8305800" cy="1143000"/>
          </a:xfrm>
        </p:spPr>
        <p:txBody>
          <a:bodyPr/>
          <a:lstStyle/>
          <a:p>
            <a:pPr marL="693738" indent="-693738">
              <a:spcBef>
                <a:spcPts val="600"/>
              </a:spcBef>
              <a:spcAft>
                <a:spcPts val="0"/>
              </a:spcAft>
            </a:pPr>
            <a:r>
              <a:rPr lang="es-PR" sz="3600" dirty="0" smtClean="0">
                <a:latin typeface="Candara" panose="020E0502030303020204" pitchFamily="34" charset="0"/>
              </a:rPr>
              <a:t>1. Rahab esconde a los espías</a:t>
            </a:r>
            <a:br>
              <a:rPr lang="es-PR" sz="3600" dirty="0" smtClean="0">
                <a:latin typeface="Candara" panose="020E0502030303020204" pitchFamily="34" charset="0"/>
              </a:rPr>
            </a:br>
            <a:r>
              <a:rPr lang="es-PR" sz="3600" dirty="0" smtClean="0">
                <a:solidFill>
                  <a:srgbClr val="FF0000"/>
                </a:solidFill>
                <a:latin typeface="Candara" panose="020E0502030303020204" pitchFamily="34" charset="0"/>
              </a:rPr>
              <a:t>(Josué 2:1-7)</a:t>
            </a:r>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0" y="2057400"/>
            <a:ext cx="9144000" cy="4800600"/>
          </a:xfrm>
        </p:spPr>
        <p:txBody>
          <a:bodyPr/>
          <a:lstStyle/>
          <a:p>
            <a:pPr>
              <a:buNone/>
            </a:pPr>
            <a:r>
              <a:rPr lang="es-ES" sz="2800" i="1" dirty="0" smtClean="0">
                <a:latin typeface="Candara" panose="020E0502030303020204" pitchFamily="34" charset="0"/>
              </a:rPr>
              <a:t>	</a:t>
            </a:r>
            <a:r>
              <a:rPr lang="es-ES" sz="2800" i="1" dirty="0" smtClean="0">
                <a:latin typeface="Candara" panose="020E0502030303020204" pitchFamily="34" charset="0"/>
              </a:rPr>
              <a:t>“…Pero </a:t>
            </a:r>
            <a:r>
              <a:rPr lang="es-ES" sz="2800" i="1" dirty="0" smtClean="0">
                <a:latin typeface="Candara" panose="020E0502030303020204" pitchFamily="34" charset="0"/>
              </a:rPr>
              <a:t>la mujer había tomado a los dos hombres y los había escondido; y dijo: Es verdad que unos hombres vinieron a mí, pero no supe de dónde eran. Y cuando se iba a cerrar la puerta, siendo ya oscuro, esos hombres se salieron, y no sé a dónde han ido; seguidlos aprisa, y los alcanzaréis. Mas ella los había hecho subir al terrado, y los había escondido entre los manojos de lino que tenía puestos en el terrado. Y los hombres fueron tras ellos por el camino del Jordán, hasta los vados; y la puerta fue cerrada después que salieron los perseguidores.</a:t>
            </a:r>
            <a:r>
              <a:rPr lang="es-ES" sz="2800" dirty="0" smtClean="0">
                <a:latin typeface="Candara" panose="020E0502030303020204" pitchFamily="34" charset="0"/>
              </a:rPr>
              <a:t>” </a:t>
            </a:r>
            <a:r>
              <a:rPr lang="es-ES" sz="2800" dirty="0" smtClean="0">
                <a:solidFill>
                  <a:srgbClr val="FF0000"/>
                </a:solidFill>
                <a:latin typeface="Candara" panose="020E0502030303020204" pitchFamily="34" charset="0"/>
              </a:rPr>
              <a:t>(Josué 2.1–7) </a:t>
            </a:r>
          </a:p>
          <a:p>
            <a:pPr>
              <a:buNone/>
            </a:pPr>
            <a:r>
              <a:rPr lang="es-ES" sz="2800" dirty="0" smtClean="0">
                <a:latin typeface="Candara" panose="020E0502030303020204" pitchFamily="34" charset="0"/>
              </a:rPr>
              <a:t> </a:t>
            </a:r>
            <a:endParaRPr lang="es-ES" sz="2800" i="1" dirty="0" smtClean="0">
              <a:solidFill>
                <a:srgbClr val="FF0000"/>
              </a:solidFill>
              <a:latin typeface="Candara" panose="020E0502030303020204" pitchFamily="34" charset="0"/>
            </a:endParaRPr>
          </a:p>
          <a:p>
            <a:pPr>
              <a:buNone/>
            </a:pPr>
            <a:endParaRPr lang="es-ES" i="1" dirty="0">
              <a:latin typeface="Candara" panose="020E0502030303020204" pitchFamily="34" charset="0"/>
            </a:endParaRPr>
          </a:p>
        </p:txBody>
      </p:sp>
      <p:sp>
        <p:nvSpPr>
          <p:cNvPr id="10" name="Rectangle 2"/>
          <p:cNvSpPr>
            <a:spLocks noGrp="1" noChangeArrowheads="1"/>
          </p:cNvSpPr>
          <p:nvPr>
            <p:ph type="title"/>
          </p:nvPr>
        </p:nvSpPr>
        <p:spPr>
          <a:xfrm>
            <a:off x="838200" y="290513"/>
            <a:ext cx="8305800" cy="1157287"/>
          </a:xfrm>
        </p:spPr>
        <p:txBody>
          <a:bodyPr/>
          <a:lstStyle/>
          <a:p>
            <a:pPr marL="693738" indent="-693738">
              <a:spcBef>
                <a:spcPts val="600"/>
              </a:spcBef>
              <a:spcAft>
                <a:spcPts val="0"/>
              </a:spcAft>
            </a:pPr>
            <a:r>
              <a:rPr lang="es-PR" sz="3600" dirty="0" smtClean="0">
                <a:latin typeface="Candara" panose="020E0502030303020204" pitchFamily="34" charset="0"/>
              </a:rPr>
              <a:t>1. Rahab esconde a los espías</a:t>
            </a:r>
            <a:br>
              <a:rPr lang="es-PR" sz="3600" dirty="0" smtClean="0">
                <a:latin typeface="Candara" panose="020E0502030303020204" pitchFamily="34" charset="0"/>
              </a:rPr>
            </a:br>
            <a:r>
              <a:rPr lang="es-PR" sz="3600" dirty="0" smtClean="0">
                <a:solidFill>
                  <a:srgbClr val="FF0000"/>
                </a:solidFill>
                <a:latin typeface="Candara" panose="020E0502030303020204" pitchFamily="34" charset="0"/>
              </a:rPr>
              <a:t>(Josué 2:1-7)</a:t>
            </a:r>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152400" y="2133600"/>
            <a:ext cx="8839200" cy="4343400"/>
          </a:xfrm>
        </p:spPr>
        <p:txBody>
          <a:bodyPr/>
          <a:lstStyle/>
          <a:p>
            <a:pPr>
              <a:spcAft>
                <a:spcPts val="1200"/>
              </a:spcAft>
            </a:pPr>
            <a:r>
              <a:rPr lang="es-ES" sz="2700" dirty="0" smtClean="0">
                <a:latin typeface="Candara" panose="020E0502030303020204" pitchFamily="34" charset="0"/>
              </a:rPr>
              <a:t>Antes de conquistar la tierra que Dios le había prometido a su pueblo elegido, Josué envió a dos espías para que exploraran la ciudad de Jericó.           </a:t>
            </a:r>
            <a:endParaRPr lang="es-ES" sz="2700" dirty="0" smtClean="0">
              <a:solidFill>
                <a:srgbClr val="FF0000"/>
              </a:solidFill>
              <a:latin typeface="Candara" panose="020E0502030303020204" pitchFamily="34" charset="0"/>
            </a:endParaRPr>
          </a:p>
          <a:p>
            <a:pPr>
              <a:spcAft>
                <a:spcPts val="1200"/>
              </a:spcAft>
            </a:pPr>
            <a:r>
              <a:rPr lang="es-ES" sz="2700" dirty="0" smtClean="0">
                <a:latin typeface="Candara" panose="020E0502030303020204" pitchFamily="34" charset="0"/>
              </a:rPr>
              <a:t>Estos dos </a:t>
            </a:r>
            <a:r>
              <a:rPr lang="es-ES" sz="2700" dirty="0" smtClean="0">
                <a:latin typeface="Candara" panose="020E0502030303020204" pitchFamily="34" charset="0"/>
              </a:rPr>
              <a:t>espías </a:t>
            </a:r>
            <a:r>
              <a:rPr lang="es-ES" sz="2700" dirty="0" smtClean="0">
                <a:latin typeface="Candara" panose="020E0502030303020204" pitchFamily="34" charset="0"/>
              </a:rPr>
              <a:t>buscaron alojamiento en casa de una ramera llamada </a:t>
            </a:r>
            <a:r>
              <a:rPr lang="es-ES" sz="2700" dirty="0" err="1" smtClean="0">
                <a:latin typeface="Candara" panose="020E0502030303020204" pitchFamily="34" charset="0"/>
              </a:rPr>
              <a:t>Rahab</a:t>
            </a:r>
            <a:r>
              <a:rPr lang="es-ES" sz="2700" dirty="0" smtClean="0">
                <a:latin typeface="Candara" panose="020E0502030303020204" pitchFamily="34" charset="0"/>
              </a:rPr>
              <a:t>. Posiblemente escogieron este lugar para no despertar sospechas ya que era un lugar frecuentado por muchos hombres. </a:t>
            </a:r>
          </a:p>
          <a:p>
            <a:pPr>
              <a:spcAft>
                <a:spcPts val="1200"/>
              </a:spcAft>
            </a:pPr>
            <a:r>
              <a:rPr lang="es-ES" sz="2700" dirty="0" smtClean="0">
                <a:latin typeface="Candara" panose="020E0502030303020204" pitchFamily="34" charset="0"/>
              </a:rPr>
              <a:t>Los espías no durmieron con </a:t>
            </a:r>
            <a:r>
              <a:rPr lang="es-ES" sz="2700" dirty="0" err="1" smtClean="0">
                <a:latin typeface="Candara" panose="020E0502030303020204" pitchFamily="34" charset="0"/>
              </a:rPr>
              <a:t>Rahab</a:t>
            </a:r>
            <a:r>
              <a:rPr lang="es-ES" sz="2700" dirty="0" smtClean="0">
                <a:latin typeface="Candara" panose="020E0502030303020204" pitchFamily="34" charset="0"/>
              </a:rPr>
              <a:t>, simplemente se hospedaron en su casa. </a:t>
            </a:r>
            <a:endParaRPr lang="es-ES" sz="2700" dirty="0" smtClean="0">
              <a:solidFill>
                <a:srgbClr val="FF0000"/>
              </a:solidFill>
              <a:latin typeface="Candara" panose="020E0502030303020204" pitchFamily="34" charset="0"/>
            </a:endParaRPr>
          </a:p>
          <a:p>
            <a:pPr>
              <a:spcAft>
                <a:spcPts val="1200"/>
              </a:spcAft>
            </a:pPr>
            <a:endParaRPr lang="es-ES" sz="2800" dirty="0" smtClean="0">
              <a:solidFill>
                <a:srgbClr val="FF0000"/>
              </a:solidFill>
              <a:latin typeface="Candara" panose="020E0502030303020204" pitchFamily="34" charset="0"/>
            </a:endParaRPr>
          </a:p>
          <a:p>
            <a:pPr>
              <a:buNone/>
            </a:pPr>
            <a:r>
              <a:rPr lang="es-ES" i="1" dirty="0" smtClean="0">
                <a:latin typeface="Candara" panose="020E0502030303020204" pitchFamily="34" charset="0"/>
              </a:rPr>
              <a:t>   </a:t>
            </a:r>
          </a:p>
          <a:p>
            <a:pPr lvl="1">
              <a:spcAft>
                <a:spcPts val="1200"/>
              </a:spcAft>
            </a:pPr>
            <a:endParaRPr lang="es-ES" sz="2400" dirty="0" smtClean="0">
              <a:latin typeface="Candara" panose="020E0502030303020204" pitchFamily="34" charset="0"/>
            </a:endParaRPr>
          </a:p>
        </p:txBody>
      </p:sp>
      <p:sp>
        <p:nvSpPr>
          <p:cNvPr id="10" name="Rectangle 2"/>
          <p:cNvSpPr>
            <a:spLocks noGrp="1" noChangeArrowheads="1"/>
          </p:cNvSpPr>
          <p:nvPr>
            <p:ph type="title"/>
          </p:nvPr>
        </p:nvSpPr>
        <p:spPr>
          <a:xfrm>
            <a:off x="838200" y="290513"/>
            <a:ext cx="8305800" cy="1309687"/>
          </a:xfrm>
        </p:spPr>
        <p:txBody>
          <a:bodyPr/>
          <a:lstStyle/>
          <a:p>
            <a:pPr marL="693738" indent="-693738">
              <a:spcBef>
                <a:spcPts val="600"/>
              </a:spcBef>
              <a:spcAft>
                <a:spcPts val="0"/>
              </a:spcAft>
            </a:pPr>
            <a:r>
              <a:rPr lang="es-PR" sz="3600" dirty="0" smtClean="0">
                <a:latin typeface="Candara" panose="020E0502030303020204" pitchFamily="34" charset="0"/>
              </a:rPr>
              <a:t>1. Rahab esconde a los espías</a:t>
            </a:r>
            <a:br>
              <a:rPr lang="es-PR" sz="3600" dirty="0" smtClean="0">
                <a:latin typeface="Candara" panose="020E0502030303020204" pitchFamily="34" charset="0"/>
              </a:rPr>
            </a:br>
            <a:r>
              <a:rPr lang="es-PR" sz="3600" dirty="0" smtClean="0">
                <a:solidFill>
                  <a:srgbClr val="FF0000"/>
                </a:solidFill>
                <a:latin typeface="Candara" panose="020E0502030303020204" pitchFamily="34" charset="0"/>
              </a:rPr>
              <a:t>(Josué 2:1-7)</a:t>
            </a:r>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2209800"/>
            <a:ext cx="8610600" cy="4495800"/>
          </a:xfrm>
        </p:spPr>
        <p:txBody>
          <a:bodyPr>
            <a:normAutofit/>
          </a:bodyPr>
          <a:lstStyle/>
          <a:p>
            <a:pPr>
              <a:spcAft>
                <a:spcPts val="1200"/>
              </a:spcAft>
            </a:pPr>
            <a:r>
              <a:rPr lang="es-ES" sz="2700" dirty="0" smtClean="0">
                <a:latin typeface="Candara" panose="020E0502030303020204" pitchFamily="34" charset="0"/>
              </a:rPr>
              <a:t>Vemos cómo </a:t>
            </a:r>
            <a:r>
              <a:rPr lang="es-ES" sz="2700" dirty="0" err="1" smtClean="0">
                <a:latin typeface="Candara" panose="020E0502030303020204" pitchFamily="34" charset="0"/>
              </a:rPr>
              <a:t>Rahab</a:t>
            </a:r>
            <a:r>
              <a:rPr lang="es-ES" sz="2700" dirty="0" smtClean="0">
                <a:latin typeface="Candara" panose="020E0502030303020204" pitchFamily="34" charset="0"/>
              </a:rPr>
              <a:t> esconde a los espías y los protege del rey de Jericó. Esto nos demuestra que era una mujer inteligente y astuta. </a:t>
            </a:r>
            <a:r>
              <a:rPr lang="es-ES" sz="2700" dirty="0" err="1" smtClean="0">
                <a:latin typeface="Candara" panose="020E0502030303020204" pitchFamily="34" charset="0"/>
              </a:rPr>
              <a:t>Rahab</a:t>
            </a:r>
            <a:r>
              <a:rPr lang="es-ES" sz="2700" dirty="0" smtClean="0">
                <a:latin typeface="Candara" panose="020E0502030303020204" pitchFamily="34" charset="0"/>
              </a:rPr>
              <a:t> sabía lo que estaba haciendo, era una mujer valiente que no le tuvo miedo a los mensajeros del rey.</a:t>
            </a:r>
          </a:p>
          <a:p>
            <a:pPr>
              <a:spcAft>
                <a:spcPts val="1200"/>
              </a:spcAft>
            </a:pPr>
            <a:r>
              <a:rPr lang="es-ES" sz="2700" dirty="0" smtClean="0">
                <a:latin typeface="Candara" panose="020E0502030303020204" pitchFamily="34" charset="0"/>
              </a:rPr>
              <a:t>El haber hospedado a estos dos hombre le fue de salvación a ella y su familia. “</a:t>
            </a:r>
            <a:r>
              <a:rPr lang="es-ES" sz="2700" i="1" dirty="0" smtClean="0">
                <a:latin typeface="Candara" panose="020E0502030303020204" pitchFamily="34" charset="0"/>
              </a:rPr>
              <a:t>No os olvidéis de la hospitalidad, porque por ella algunos, sin saberlo, hospedaron ángeles.</a:t>
            </a:r>
            <a:r>
              <a:rPr lang="es-ES" sz="2700" dirty="0" smtClean="0">
                <a:latin typeface="Candara" panose="020E0502030303020204" pitchFamily="34" charset="0"/>
              </a:rPr>
              <a:t>” </a:t>
            </a:r>
            <a:r>
              <a:rPr lang="es-ES" sz="2700" dirty="0" smtClean="0">
                <a:solidFill>
                  <a:srgbClr val="FF0000"/>
                </a:solidFill>
                <a:latin typeface="Candara" panose="020E0502030303020204" pitchFamily="34" charset="0"/>
              </a:rPr>
              <a:t>(Hebreos 13.2) </a:t>
            </a:r>
          </a:p>
          <a:p>
            <a:pPr>
              <a:spcAft>
                <a:spcPts val="1200"/>
              </a:spcAft>
            </a:pPr>
            <a:endParaRPr lang="es-ES" sz="2700" dirty="0" smtClean="0">
              <a:solidFill>
                <a:srgbClr val="FF0000"/>
              </a:solidFill>
              <a:latin typeface="Candara" panose="020E0502030303020204" pitchFamily="34" charset="0"/>
            </a:endParaRPr>
          </a:p>
          <a:p>
            <a:pPr>
              <a:buNone/>
            </a:pPr>
            <a:endParaRPr lang="es-ES" dirty="0" smtClean="0">
              <a:latin typeface="Candara" panose="020E0502030303020204" pitchFamily="34" charset="0"/>
            </a:endParaRPr>
          </a:p>
          <a:p>
            <a:pPr lvl="1">
              <a:spcAft>
                <a:spcPts val="1200"/>
              </a:spcAft>
            </a:pPr>
            <a:endParaRPr lang="es-ES" sz="2400" dirty="0" smtClean="0">
              <a:latin typeface="Candara" panose="020E0502030303020204" pitchFamily="34" charset="0"/>
            </a:endParaRPr>
          </a:p>
        </p:txBody>
      </p:sp>
      <p:sp>
        <p:nvSpPr>
          <p:cNvPr id="10" name="Rectangle 2"/>
          <p:cNvSpPr>
            <a:spLocks noGrp="1" noChangeArrowheads="1"/>
          </p:cNvSpPr>
          <p:nvPr>
            <p:ph type="title"/>
          </p:nvPr>
        </p:nvSpPr>
        <p:spPr>
          <a:xfrm>
            <a:off x="838200" y="290513"/>
            <a:ext cx="8305800" cy="1309687"/>
          </a:xfrm>
        </p:spPr>
        <p:txBody>
          <a:bodyPr/>
          <a:lstStyle/>
          <a:p>
            <a:pPr marL="693738" indent="-693738">
              <a:spcBef>
                <a:spcPts val="600"/>
              </a:spcBef>
              <a:spcAft>
                <a:spcPts val="0"/>
              </a:spcAft>
            </a:pPr>
            <a:r>
              <a:rPr lang="es-PR" sz="3600" dirty="0" smtClean="0">
                <a:latin typeface="Candara" panose="020E0502030303020204" pitchFamily="34" charset="0"/>
              </a:rPr>
              <a:t>1. Rahab esconde a los espías</a:t>
            </a:r>
            <a:br>
              <a:rPr lang="es-PR" sz="3600" dirty="0" smtClean="0">
                <a:latin typeface="Candara" panose="020E0502030303020204" pitchFamily="34" charset="0"/>
              </a:rPr>
            </a:br>
            <a:r>
              <a:rPr lang="es-PR" sz="3600" dirty="0" smtClean="0">
                <a:solidFill>
                  <a:srgbClr val="FF0000"/>
                </a:solidFill>
                <a:latin typeface="Candara" panose="020E0502030303020204" pitchFamily="34" charset="0"/>
              </a:rPr>
              <a:t>(Josué 2:1-7)</a:t>
            </a:r>
          </a:p>
        </p:txBody>
      </p:sp>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73653</TotalTime>
  <Words>1713</Words>
  <Application>Microsoft Office PowerPoint</Application>
  <PresentationFormat>On-screen Show (4:3)</PresentationFormat>
  <Paragraphs>190</Paragraphs>
  <Slides>28</Slides>
  <Notes>27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28</vt:i4>
      </vt:variant>
    </vt:vector>
  </HeadingPairs>
  <TitlesOfParts>
    <vt:vector size="36" baseType="lpstr">
      <vt:lpstr>Arial</vt:lpstr>
      <vt:lpstr>Calibri</vt:lpstr>
      <vt:lpstr>Candara</vt:lpstr>
      <vt:lpstr>Tahoma</vt:lpstr>
      <vt:lpstr>Times New Roman</vt:lpstr>
      <vt:lpstr>Wingdings</vt:lpstr>
      <vt:lpstr>Blends</vt:lpstr>
      <vt:lpstr>Office Theme</vt:lpstr>
      <vt:lpstr>PowerPoint Presentation</vt:lpstr>
      <vt:lpstr>Contexto</vt:lpstr>
      <vt:lpstr>Texto clave</vt:lpstr>
      <vt:lpstr>Bosquejo de Estudio</vt:lpstr>
      <vt:lpstr>1. Rahab esconde a los espías (Josué 2:1-7)</vt:lpstr>
      <vt:lpstr>1. Rahab esconde a los espías (Josué 2:1-7)</vt:lpstr>
      <vt:lpstr>1. Rahab esconde a los espías (Josué 2:1-7)</vt:lpstr>
      <vt:lpstr>1. Rahab esconde a los espías (Josué 2:1-7)</vt:lpstr>
      <vt:lpstr>1. Rahab esconde a los espías (Josué 2:1-7)</vt:lpstr>
      <vt:lpstr>Pacto entre Rahab y los espías (Josué 2:8-21)</vt:lpstr>
      <vt:lpstr>Pacto entre Rahab y los espías (Josué 2:8-21)</vt:lpstr>
      <vt:lpstr>Pacto entre Rahab y los espías (Josué 2:8-21)</vt:lpstr>
      <vt:lpstr>Pacto entre Rahab y los espías (Josué 2:8-21)</vt:lpstr>
      <vt:lpstr>Pacto entre Rahab y los espías (Josué 2:8-21)</vt:lpstr>
      <vt:lpstr>Pacto entre Rahab y los espías (Josué 2:8-21)</vt:lpstr>
      <vt:lpstr>2. Pacto entre Rahab y los espías (Josué 2:8-21)</vt:lpstr>
      <vt:lpstr>2. Pacto entre Rahab y los espías (Josué 2:8-21)</vt:lpstr>
      <vt:lpstr>2. Pacto entre Rahab y los espías (Josué 2:8-21)</vt:lpstr>
      <vt:lpstr>2. Pacto entre Rahab y los espías (Josué 2:8-21)</vt:lpstr>
      <vt:lpstr>2. Pacto entre Rahab y los espías (Josué 2:8-21)</vt:lpstr>
      <vt:lpstr>3. La salvación de Rahab y su familia (Josué 6:22-25)</vt:lpstr>
      <vt:lpstr>PowerPoint Presentation</vt:lpstr>
      <vt:lpstr>PowerPoint Presentation</vt:lpstr>
      <vt:lpstr>3. La salvación de Rahab y su familia (Josué 6:22-25)</vt:lpstr>
      <vt:lpstr>Otros datos sobre Rahab</vt:lpstr>
      <vt:lpstr>Preguntas de repaso</vt:lpstr>
      <vt:lpstr>Bibliografía</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rahab_una_mujer_usada_por_dios_082814.pptx</dc:title>
  <dc:creator>JRIVERA</dc:creator>
  <cp:lastModifiedBy>Ortega, Tito (GSO Inks Dev. &amp; Analytical Svc.)</cp:lastModifiedBy>
  <cp:revision>2667</cp:revision>
  <dcterms:created xsi:type="dcterms:W3CDTF">2007-01-24T21:53:34Z</dcterms:created>
  <dcterms:modified xsi:type="dcterms:W3CDTF">2014-08-28T03:17:14Z</dcterms:modified>
</cp:coreProperties>
</file>